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86" r:id="rId3"/>
    <p:sldId id="287" r:id="rId4"/>
    <p:sldId id="375" r:id="rId5"/>
    <p:sldId id="376" r:id="rId6"/>
    <p:sldId id="377" r:id="rId7"/>
    <p:sldId id="378" r:id="rId8"/>
    <p:sldId id="379" r:id="rId9"/>
    <p:sldId id="289" r:id="rId10"/>
    <p:sldId id="380" r:id="rId11"/>
    <p:sldId id="291" r:id="rId12"/>
    <p:sldId id="292" r:id="rId13"/>
    <p:sldId id="382" r:id="rId14"/>
    <p:sldId id="381" r:id="rId15"/>
    <p:sldId id="383" r:id="rId16"/>
    <p:sldId id="384" r:id="rId17"/>
    <p:sldId id="385" r:id="rId18"/>
    <p:sldId id="288" r:id="rId19"/>
    <p:sldId id="3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2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EC10-B7B4-418F-9BDF-94F4B34FE9FF}" type="datetimeFigureOut">
              <a:rPr lang="en-US" smtClean="0"/>
              <a:t>9/11/2016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E0D71-0A2F-447D-A5D1-4F207E7A23B4}" type="slidenum">
              <a:rPr lang="en-US" smtClean="0"/>
              <a:t>‹#›</a:t>
            </a:fld>
            <a:endParaRPr lang="en-US"/>
          </a:p>
        </p:txBody>
      </p:sp>
    </p:spTree>
    <p:extLst>
      <p:ext uri="{BB962C8B-B14F-4D97-AF65-F5344CB8AC3E}">
        <p14:creationId xmlns:p14="http://schemas.microsoft.com/office/powerpoint/2010/main" val="211219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http://bd2k.org/BigDataResourceome.html  </a:t>
            </a:r>
            <a:endParaRPr lang="en-US" dirty="0"/>
          </a:p>
        </p:txBody>
      </p:sp>
      <p:sp>
        <p:nvSpPr>
          <p:cNvPr id="4" name="Slide Number Placeholder 3"/>
          <p:cNvSpPr>
            <a:spLocks noGrp="1"/>
          </p:cNvSpPr>
          <p:nvPr>
            <p:ph type="sldNum" sz="quarter" idx="10"/>
          </p:nvPr>
        </p:nvSpPr>
        <p:spPr/>
        <p:txBody>
          <a:bodyPr/>
          <a:lstStyle/>
          <a:p>
            <a:fld id="{F913F962-60B0-45E7-B8A2-AEA58BE83F33}" type="slidenum">
              <a:rPr lang="en-US" smtClean="0"/>
              <a:t>10</a:t>
            </a:fld>
            <a:endParaRPr lang="en-US"/>
          </a:p>
        </p:txBody>
      </p:sp>
    </p:spTree>
    <p:extLst>
      <p:ext uri="{BB962C8B-B14F-4D97-AF65-F5344CB8AC3E}">
        <p14:creationId xmlns:p14="http://schemas.microsoft.com/office/powerpoint/2010/main" val="161426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3868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2590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530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4345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8928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18261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5410-4E2B-4A5B-9D6C-33B090B7428D}" type="datetimeFigureOut">
              <a:rPr lang="en-US" smtClean="0"/>
              <a:t>9/11/2016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14073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5410-4E2B-4A5B-9D6C-33B090B7428D}" type="datetimeFigureOut">
              <a:rPr lang="en-US" smtClean="0"/>
              <a:t>9/11/2016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2590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5410-4E2B-4A5B-9D6C-33B090B7428D}" type="datetimeFigureOut">
              <a:rPr lang="en-US" smtClean="0"/>
              <a:t>9/11/2016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3611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518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74182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5410-4E2B-4A5B-9D6C-33B090B7428D}" type="datetimeFigureOut">
              <a:rPr lang="en-US" smtClean="0"/>
              <a:t>9/11/2016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D53EC-E28F-4ED7-B0D3-55CBDC822230}" type="slidenum">
              <a:rPr lang="en-US" smtClean="0"/>
              <a:t>‹#›</a:t>
            </a:fld>
            <a:endParaRPr lang="en-US"/>
          </a:p>
        </p:txBody>
      </p:sp>
    </p:spTree>
    <p:extLst>
      <p:ext uri="{BB962C8B-B14F-4D97-AF65-F5344CB8AC3E}">
        <p14:creationId xmlns:p14="http://schemas.microsoft.com/office/powerpoint/2010/main" val="128426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hyperlink" Target="https://umich.instructure.com/courses/38100/files/folder/Case_Studies" TargetMode="External"/><Relationship Id="rId3" Type="http://schemas.openxmlformats.org/officeDocument/2006/relationships/hyperlink" Target="https://wiki.loni.usc.edu/" TargetMode="External"/><Relationship Id="rId7" Type="http://schemas.openxmlformats.org/officeDocument/2006/relationships/hyperlink" Target="http://wiki.socr.umich.edu/index.php/SOCR_Data" TargetMode="External"/><Relationship Id="rId2" Type="http://schemas.openxmlformats.org/officeDocument/2006/relationships/hyperlink" Target="https://github.com/SOCR" TargetMode="External"/><Relationship Id="rId1" Type="http://schemas.openxmlformats.org/officeDocument/2006/relationships/slideLayout" Target="../slideLayouts/slideLayout2.xml"/><Relationship Id="rId6" Type="http://schemas.openxmlformats.org/officeDocument/2006/relationships/hyperlink" Target="http://wiki.socr.umich.edu/index.php/SMHS" TargetMode="External"/><Relationship Id="rId5" Type="http://schemas.openxmlformats.org/officeDocument/2006/relationships/hyperlink" Target="http://www.socr.umich.edu/people/dinov/publications.html" TargetMode="External"/><Relationship Id="rId4" Type="http://schemas.openxmlformats.org/officeDocument/2006/relationships/hyperlink" Target="http://pipeline.loni.usc.edu/explore/library-navigator"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www.globusonline.org/" TargetMode="External"/><Relationship Id="rId3" Type="http://schemas.openxmlformats.org/officeDocument/2006/relationships/hyperlink" Target="http://galaxyproject.org/" TargetMode="External"/><Relationship Id="rId7" Type="http://schemas.openxmlformats.org/officeDocument/2006/relationships/hyperlink" Target="https://central.xnat.org/" TargetMode="External"/><Relationship Id="rId2" Type="http://schemas.openxmlformats.org/officeDocument/2006/relationships/hyperlink" Target="http://pipeline.loni.usc.edu/products-services/pws/" TargetMode="External"/><Relationship Id="rId1" Type="http://schemas.openxmlformats.org/officeDocument/2006/relationships/slideLayout" Target="../slideLayouts/slideLayout2.xml"/><Relationship Id="rId6" Type="http://schemas.openxmlformats.org/officeDocument/2006/relationships/hyperlink" Target="http://ida.loni.usc.edu/" TargetMode="External"/><Relationship Id="rId5" Type="http://schemas.openxmlformats.org/officeDocument/2006/relationships/hyperlink" Target="http://dbgap.ncbi.nlm.nih.gov/" TargetMode="External"/><Relationship Id="rId4" Type="http://schemas.openxmlformats.org/officeDocument/2006/relationships/hyperlink" Target="https://github.com/transmart" TargetMode="External"/><Relationship Id="rId9" Type="http://schemas.openxmlformats.org/officeDocument/2006/relationships/hyperlink" Target="http://toolkit.globus.org/toolkit/docs/latest-stable/gridft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hyperlink" Target="http://www.ncbi.nlm.nih.gov/pubmed/27494614" TargetMode="External"/><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4" y="687081"/>
            <a:ext cx="8288806" cy="3044142"/>
          </a:xfrm>
        </p:spPr>
        <p:txBody>
          <a:bodyPr>
            <a:noAutofit/>
          </a:bodyPr>
          <a:lstStyle/>
          <a:p>
            <a:pPr algn="ctr"/>
            <a:r>
              <a:rPr lang="en-US" sz="6000" b="1" dirty="0"/>
              <a:t>Midwest Workshop on </a:t>
            </a:r>
            <a:r>
              <a:rPr lang="en-US" sz="6000" b="1" dirty="0" smtClean="0"/>
              <a:t/>
            </a:r>
            <a:br>
              <a:rPr lang="en-US" sz="6000" b="1" dirty="0" smtClean="0"/>
            </a:br>
            <a:r>
              <a:rPr lang="en-US" sz="6000" b="1" dirty="0" smtClean="0"/>
              <a:t>Big </a:t>
            </a:r>
            <a:r>
              <a:rPr lang="en-US" sz="6000" b="1" dirty="0"/>
              <a:t>Neuroscience Data, Tools, Protocols &amp; </a:t>
            </a:r>
            <a:r>
              <a:rPr lang="en-US" sz="6000" b="1" dirty="0" smtClean="0"/>
              <a:t>Services</a:t>
            </a:r>
            <a:endParaRPr lang="en-US" sz="6000" b="1" dirty="0"/>
          </a:p>
        </p:txBody>
      </p:sp>
      <p:sp>
        <p:nvSpPr>
          <p:cNvPr id="3" name="Content Placeholder 2"/>
          <p:cNvSpPr>
            <a:spLocks noGrp="1"/>
          </p:cNvSpPr>
          <p:nvPr>
            <p:ph idx="1"/>
          </p:nvPr>
        </p:nvSpPr>
        <p:spPr>
          <a:xfrm>
            <a:off x="838200" y="1825624"/>
            <a:ext cx="10515600" cy="464462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b="1" dirty="0" smtClean="0"/>
              <a:t>Computational </a:t>
            </a:r>
            <a:r>
              <a:rPr lang="en-US" b="1" dirty="0"/>
              <a:t>Neuroscience Network (ACNN)</a:t>
            </a:r>
          </a:p>
          <a:p>
            <a:pPr marL="0" indent="0">
              <a:buNone/>
            </a:pPr>
            <a:endParaRPr lang="en-US" dirty="0"/>
          </a:p>
        </p:txBody>
      </p:sp>
      <p:sp>
        <p:nvSpPr>
          <p:cNvPr id="5" name="Rectangle 4"/>
          <p:cNvSpPr/>
          <p:nvPr/>
        </p:nvSpPr>
        <p:spPr>
          <a:xfrm>
            <a:off x="250784" y="6273225"/>
            <a:ext cx="11690432" cy="584775"/>
          </a:xfrm>
          <a:prstGeom prst="rect">
            <a:avLst/>
          </a:prstGeom>
        </p:spPr>
        <p:txBody>
          <a:bodyPr wrap="square">
            <a:spAutoFit/>
          </a:bodyPr>
          <a:lstStyle/>
          <a:p>
            <a:r>
              <a:rPr lang="en-US" sz="3200" dirty="0">
                <a:hlinkClick r:id="rId2"/>
              </a:rPr>
              <a:t>http://</a:t>
            </a:r>
            <a:r>
              <a:rPr lang="en-US" sz="3200" dirty="0" smtClean="0">
                <a:hlinkClick r:id="rId2"/>
              </a:rPr>
              <a:t>www.NeuroscienceNetwork.org/ACNN_Workshop_2016.html</a:t>
            </a:r>
            <a:r>
              <a:rPr lang="en-US" sz="3200" dirty="0" smtClean="0"/>
              <a:t> </a:t>
            </a:r>
            <a:endParaRPr lang="en-US"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8747" y="200919"/>
            <a:ext cx="4081399" cy="3947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40" y="4221464"/>
            <a:ext cx="10962260" cy="1635049"/>
          </a:xfrm>
          <a:prstGeom prst="rect">
            <a:avLst/>
          </a:prstGeom>
        </p:spPr>
      </p:pic>
    </p:spTree>
    <p:extLst>
      <p:ext uri="{BB962C8B-B14F-4D97-AF65-F5344CB8AC3E}">
        <p14:creationId xmlns:p14="http://schemas.microsoft.com/office/powerpoint/2010/main" val="32008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8971" y="112827"/>
            <a:ext cx="11713029" cy="6071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sz="6000" dirty="0">
                <a:latin typeface="Arial" panose="020B0604020202020204" pitchFamily="34" charset="0"/>
                <a:ea typeface="Times New Roman" panose="02020603050405020304" pitchFamily="18" charset="0"/>
              </a:rPr>
              <a:t>Big Data Analytics </a:t>
            </a:r>
            <a:r>
              <a:rPr lang="en-US" sz="6000" dirty="0" err="1">
                <a:latin typeface="Arial" panose="020B0604020202020204" pitchFamily="34" charset="0"/>
                <a:ea typeface="Times New Roman" panose="02020603050405020304" pitchFamily="18" charset="0"/>
              </a:rPr>
              <a:t>Resourceome</a:t>
            </a:r>
            <a:endParaRPr lang="en-US" sz="6000" dirty="0">
              <a:latin typeface="Arial" panose="020B0604020202020204" pitchFamily="34" charset="0"/>
              <a:ea typeface="Times New Roman" panose="02020603050405020304" pitchFamily="18" charset="0"/>
            </a:endParaRPr>
          </a:p>
        </p:txBody>
      </p:sp>
      <p:sp>
        <p:nvSpPr>
          <p:cNvPr id="6" name="Rectangle 5"/>
          <p:cNvSpPr/>
          <p:nvPr/>
        </p:nvSpPr>
        <p:spPr>
          <a:xfrm>
            <a:off x="1480482" y="6258578"/>
            <a:ext cx="9388789" cy="523220"/>
          </a:xfrm>
          <a:prstGeom prst="rect">
            <a:avLst/>
          </a:prstGeom>
        </p:spPr>
        <p:txBody>
          <a:bodyPr wrap="none">
            <a:spAutoFit/>
          </a:bodyPr>
          <a:lstStyle/>
          <a:p>
            <a:r>
              <a:rPr lang="en-US" sz="2800" b="1" u="sng" dirty="0">
                <a:solidFill>
                  <a:srgbClr val="002060"/>
                </a:solidFill>
              </a:rPr>
              <a:t>http://socr.umich.edu/docs/BD2K/BigDataResourceome.html</a:t>
            </a:r>
          </a:p>
        </p:txBody>
      </p:sp>
      <p:grpSp>
        <p:nvGrpSpPr>
          <p:cNvPr id="7" name="Group 6"/>
          <p:cNvGrpSpPr/>
          <p:nvPr/>
        </p:nvGrpSpPr>
        <p:grpSpPr>
          <a:xfrm>
            <a:off x="1227327" y="1147670"/>
            <a:ext cx="9641943" cy="5033674"/>
            <a:chOff x="239510" y="664874"/>
            <a:chExt cx="8702842" cy="5511800"/>
          </a:xfrm>
        </p:grpSpPr>
        <p:grpSp>
          <p:nvGrpSpPr>
            <p:cNvPr id="9" name="Group 8"/>
            <p:cNvGrpSpPr/>
            <p:nvPr/>
          </p:nvGrpSpPr>
          <p:grpSpPr>
            <a:xfrm>
              <a:off x="239510" y="664874"/>
              <a:ext cx="8702842" cy="5511800"/>
              <a:chOff x="239510" y="664874"/>
              <a:chExt cx="8702842" cy="5511800"/>
            </a:xfrm>
          </p:grpSpPr>
          <p:pic>
            <p:nvPicPr>
              <p:cNvPr id="12" name="Picture 11"/>
              <p:cNvPicPr>
                <a:picLocks noChangeAspect="1"/>
              </p:cNvPicPr>
              <p:nvPr/>
            </p:nvPicPr>
            <p:blipFill rotWithShape="1">
              <a:blip r:embed="rId3"/>
              <a:srcRect l="13750" t="10001" r="15417" b="10246"/>
              <a:stretch/>
            </p:blipFill>
            <p:spPr>
              <a:xfrm>
                <a:off x="239510" y="664874"/>
                <a:ext cx="8702842" cy="5511800"/>
              </a:xfrm>
              <a:prstGeom prst="round2DiagRect">
                <a:avLst>
                  <a:gd name="adj1" fmla="val 16667"/>
                  <a:gd name="adj2" fmla="val 0"/>
                </a:avLst>
              </a:prstGeom>
              <a:ln w="38100" cap="sq">
                <a:solidFill>
                  <a:srgbClr val="33CC33"/>
                </a:solidFill>
                <a:miter lim="800000"/>
              </a:ln>
              <a:effectLst>
                <a:outerShdw blurRad="254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1575" y="2831523"/>
                <a:ext cx="308376" cy="238992"/>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435" y="3074111"/>
              <a:ext cx="883229" cy="26270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31677" b="26442"/>
            <a:stretch/>
          </p:blipFill>
          <p:spPr>
            <a:xfrm>
              <a:off x="1999554" y="1901537"/>
              <a:ext cx="681302" cy="285338"/>
            </a:xfrm>
            <a:prstGeom prst="ellipse">
              <a:avLst/>
            </a:prstGeom>
          </p:spPr>
        </p:pic>
      </p:gr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 r="1648"/>
          <a:stretch/>
        </p:blipFill>
        <p:spPr>
          <a:xfrm>
            <a:off x="4438589" y="1974766"/>
            <a:ext cx="559037" cy="421363"/>
          </a:xfrm>
          <a:prstGeom prst="rect">
            <a:avLst/>
          </a:prstGeom>
        </p:spPr>
      </p:pic>
    </p:spTree>
    <p:extLst>
      <p:ext uri="{BB962C8B-B14F-4D97-AF65-F5344CB8AC3E}">
        <p14:creationId xmlns:p14="http://schemas.microsoft.com/office/powerpoint/2010/main" val="2644325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365125"/>
            <a:ext cx="11145982" cy="1325563"/>
          </a:xfrm>
        </p:spPr>
        <p:txBody>
          <a:bodyPr>
            <a:noAutofit/>
          </a:bodyPr>
          <a:lstStyle/>
          <a:p>
            <a:pPr algn="ctr"/>
            <a:r>
              <a:rPr lang="en-US" sz="5400" dirty="0" smtClean="0">
                <a:latin typeface="Arial" panose="020B0604020202020204" pitchFamily="34" charset="0"/>
                <a:ea typeface="Times New Roman" panose="02020603050405020304" pitchFamily="18" charset="0"/>
              </a:rPr>
              <a:t>Examples of Available </a:t>
            </a:r>
            <a:r>
              <a:rPr lang="en-US" sz="5400" dirty="0">
                <a:latin typeface="Arial" panose="020B0604020202020204" pitchFamily="34" charset="0"/>
                <a:ea typeface="Times New Roman" panose="02020603050405020304" pitchFamily="18" charset="0"/>
              </a:rPr>
              <a:t>Resources</a:t>
            </a:r>
            <a:endParaRPr lang="en-US" sz="5400" b="1" dirty="0"/>
          </a:p>
        </p:txBody>
      </p:sp>
      <p:sp>
        <p:nvSpPr>
          <p:cNvPr id="3" name="Rectangle 2"/>
          <p:cNvSpPr/>
          <p:nvPr/>
        </p:nvSpPr>
        <p:spPr>
          <a:xfrm>
            <a:off x="457200" y="1690688"/>
            <a:ext cx="11506200" cy="4770537"/>
          </a:xfrm>
          <a:prstGeom prst="rect">
            <a:avLst/>
          </a:prstGeom>
        </p:spPr>
        <p:txBody>
          <a:bodyPr wrap="square">
            <a:spAutoFit/>
          </a:bodyPr>
          <a:lstStyle/>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Source </a:t>
            </a:r>
            <a:r>
              <a:rPr lang="en-US" sz="2800" u="sng" dirty="0">
                <a:latin typeface="Arial" panose="020B0604020202020204" pitchFamily="34" charset="0"/>
                <a:ea typeface="Times New Roman" panose="02020603050405020304" pitchFamily="18" charset="0"/>
              </a:rPr>
              <a:t>Code</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2"/>
              </a:rPr>
              <a:t>https://</a:t>
            </a:r>
            <a:r>
              <a:rPr lang="en-US" sz="2800" dirty="0" smtClean="0">
                <a:latin typeface="Arial" panose="020B0604020202020204" pitchFamily="34" charset="0"/>
                <a:ea typeface="Times New Roman" panose="02020603050405020304" pitchFamily="18" charset="0"/>
                <a:hlinkClick r:id="rId2"/>
              </a:rPr>
              <a:t>github.com/SOCR</a:t>
            </a:r>
            <a:r>
              <a:rPr lang="en-US" sz="2800" dirty="0" smtClean="0">
                <a:latin typeface="Arial" panose="020B0604020202020204" pitchFamily="34" charset="0"/>
                <a:ea typeface="Times New Roman" panose="02020603050405020304" pitchFamily="18" charset="0"/>
              </a:rPr>
              <a:t> </a:t>
            </a:r>
            <a:endParaRPr lang="en-US" sz="2800" dirty="0"/>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End-to-End </a:t>
            </a:r>
            <a:r>
              <a:rPr lang="en-US" sz="2800" u="sng" dirty="0">
                <a:latin typeface="Arial" panose="020B0604020202020204" pitchFamily="34" charset="0"/>
                <a:ea typeface="Times New Roman" panose="02020603050405020304" pitchFamily="18" charset="0"/>
              </a:rPr>
              <a:t>Pipeline </a:t>
            </a:r>
            <a:r>
              <a:rPr lang="en-US" sz="2800" u="sng" dirty="0" smtClean="0">
                <a:latin typeface="Arial" panose="020B0604020202020204" pitchFamily="34" charset="0"/>
                <a:ea typeface="Times New Roman" panose="02020603050405020304" pitchFamily="18" charset="0"/>
              </a:rPr>
              <a:t>Workflows</a:t>
            </a:r>
            <a:r>
              <a:rPr lang="en-US" sz="2800" dirty="0" smtClean="0">
                <a:latin typeface="Arial" panose="020B0604020202020204" pitchFamily="34" charset="0"/>
                <a:ea typeface="Times New Roman" panose="02020603050405020304" pitchFamily="18" charset="0"/>
              </a:rPr>
              <a:t>:</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Docs: </a:t>
            </a:r>
            <a:r>
              <a:rPr lang="en-US" sz="2800" dirty="0" smtClean="0">
                <a:latin typeface="Arial" panose="020B0604020202020204" pitchFamily="34" charset="0"/>
                <a:ea typeface="Times New Roman" panose="02020603050405020304" pitchFamily="18" charset="0"/>
                <a:hlinkClick r:id="rId3"/>
              </a:rPr>
              <a:t>https</a:t>
            </a:r>
            <a:r>
              <a:rPr lang="en-US" sz="2800" dirty="0">
                <a:latin typeface="Arial" panose="020B0604020202020204" pitchFamily="34" charset="0"/>
                <a:ea typeface="Times New Roman" panose="02020603050405020304" pitchFamily="18" charset="0"/>
                <a:hlinkClick r:id="rId3"/>
              </a:rPr>
              <a:t>://</a:t>
            </a:r>
            <a:r>
              <a:rPr lang="en-US" sz="2800" dirty="0" smtClean="0">
                <a:latin typeface="Arial" panose="020B0604020202020204" pitchFamily="34" charset="0"/>
                <a:ea typeface="Times New Roman" panose="02020603050405020304" pitchFamily="18" charset="0"/>
                <a:hlinkClick r:id="rId3"/>
              </a:rPr>
              <a:t>wiki.loni.usc.edu</a:t>
            </a:r>
            <a:r>
              <a:rPr lang="en-US" sz="2800" dirty="0">
                <a:latin typeface="Arial" panose="020B0604020202020204" pitchFamily="34" charset="0"/>
                <a:ea typeface="Times New Roman" panose="02020603050405020304" pitchFamily="18" charset="0"/>
              </a:rPr>
              <a:t> </a:t>
            </a:r>
            <a:endParaRPr lang="en-US" sz="2800" dirty="0" smtClean="0">
              <a:latin typeface="Arial" panose="020B0604020202020204" pitchFamily="34" charset="0"/>
              <a:ea typeface="Times New Roman" panose="02020603050405020304" pitchFamily="18" charset="0"/>
            </a:endParaRP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Protocols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4"/>
              </a:rPr>
              <a:t>http://</a:t>
            </a:r>
            <a:r>
              <a:rPr lang="en-US" sz="2800" dirty="0" smtClean="0">
                <a:latin typeface="Arial" panose="020B0604020202020204" pitchFamily="34" charset="0"/>
                <a:ea typeface="Times New Roman" panose="02020603050405020304" pitchFamily="18" charset="0"/>
                <a:hlinkClick r:id="rId4"/>
              </a:rPr>
              <a:t>pipeline.loni.usc.edu/explore/library-navigator</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Pubs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5"/>
              </a:rPr>
              <a:t>http://</a:t>
            </a:r>
            <a:r>
              <a:rPr lang="en-US" sz="2800" dirty="0" smtClean="0">
                <a:latin typeface="Arial" panose="020B0604020202020204" pitchFamily="34" charset="0"/>
                <a:ea typeface="Times New Roman" panose="02020603050405020304" pitchFamily="18" charset="0"/>
                <a:hlinkClick r:id="rId5"/>
              </a:rPr>
              <a:t>www.socr.umich.edu/people/dinov/publications.html</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a:latin typeface="Arial" panose="020B0604020202020204" pitchFamily="34" charset="0"/>
                <a:ea typeface="Times New Roman" panose="02020603050405020304" pitchFamily="18" charset="0"/>
              </a:rPr>
              <a:t>Training/Learning</a:t>
            </a:r>
            <a:r>
              <a:rPr lang="en-US" sz="2800" dirty="0">
                <a:latin typeface="Arial" panose="020B0604020202020204" pitchFamily="34" charset="0"/>
                <a:ea typeface="Times New Roman" panose="02020603050405020304" pitchFamily="18" charset="0"/>
              </a:rPr>
              <a:t> Resources: </a:t>
            </a:r>
            <a:r>
              <a:rPr lang="en-US" sz="2800" dirty="0">
                <a:latin typeface="Arial" panose="020B0604020202020204" pitchFamily="34" charset="0"/>
                <a:ea typeface="Times New Roman" panose="02020603050405020304" pitchFamily="18" charset="0"/>
                <a:hlinkClick r:id="rId6"/>
              </a:rPr>
              <a:t>http://</a:t>
            </a:r>
            <a:r>
              <a:rPr lang="en-US" sz="2800" dirty="0" smtClean="0">
                <a:latin typeface="Arial" panose="020B0604020202020204" pitchFamily="34" charset="0"/>
                <a:ea typeface="Times New Roman" panose="02020603050405020304" pitchFamily="18" charset="0"/>
                <a:hlinkClick r:id="rId6"/>
              </a:rPr>
              <a:t>wiki.socr.umich.edu/index.php/SMHS</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Classical: </a:t>
            </a:r>
            <a:r>
              <a:rPr lang="en-US" sz="2800" dirty="0" smtClean="0">
                <a:latin typeface="Arial" panose="020B0604020202020204" pitchFamily="34" charset="0"/>
                <a:ea typeface="Times New Roman" panose="02020603050405020304" pitchFamily="18" charset="0"/>
                <a:hlinkClick r:id="rId7"/>
              </a:rPr>
              <a:t>http</a:t>
            </a:r>
            <a:r>
              <a:rPr lang="en-US" sz="2800" dirty="0">
                <a:latin typeface="Arial" panose="020B0604020202020204" pitchFamily="34" charset="0"/>
                <a:ea typeface="Times New Roman" panose="02020603050405020304" pitchFamily="18" charset="0"/>
                <a:hlinkClick r:id="rId7"/>
              </a:rPr>
              <a:t>://</a:t>
            </a:r>
            <a:r>
              <a:rPr lang="en-US" sz="2800" dirty="0" smtClean="0">
                <a:latin typeface="Arial" panose="020B0604020202020204" pitchFamily="34" charset="0"/>
                <a:ea typeface="Times New Roman" panose="02020603050405020304" pitchFamily="18" charset="0"/>
                <a:hlinkClick r:id="rId7"/>
              </a:rPr>
              <a:t>wiki.socr.umich.edu/index.php/SOCR_Data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Case-Studies</a:t>
            </a:r>
            <a:r>
              <a:rPr lang="en-US" sz="2800" dirty="0">
                <a:latin typeface="Arial" panose="020B0604020202020204" pitchFamily="34" charset="0"/>
                <a:ea typeface="Times New Roman" panose="02020603050405020304" pitchFamily="18" charset="0"/>
              </a:rPr>
              <a:t>: </a:t>
            </a:r>
            <a:r>
              <a:rPr lang="en-US" sz="2400" dirty="0">
                <a:latin typeface="Arial" panose="020B0604020202020204" pitchFamily="34" charset="0"/>
                <a:ea typeface="Times New Roman" panose="02020603050405020304" pitchFamily="18" charset="0"/>
                <a:hlinkClick r:id="rId8"/>
              </a:rPr>
              <a:t>https://</a:t>
            </a:r>
            <a:r>
              <a:rPr lang="en-US" sz="2400" dirty="0" smtClean="0">
                <a:latin typeface="Arial" panose="020B0604020202020204" pitchFamily="34" charset="0"/>
                <a:ea typeface="Times New Roman" panose="02020603050405020304" pitchFamily="18" charset="0"/>
                <a:hlinkClick r:id="rId8"/>
              </a:rPr>
              <a:t>umich.instructure.com/courses/38100/files/folder/Case_Studies</a:t>
            </a:r>
            <a:r>
              <a:rPr lang="en-US" sz="2400" dirty="0" smtClean="0">
                <a:latin typeface="Arial" panose="020B0604020202020204" pitchFamily="34" charset="0"/>
                <a:ea typeface="Times New Roman" panose="02020603050405020304" pitchFamily="18" charset="0"/>
              </a:rPr>
              <a:t> </a:t>
            </a:r>
            <a:endParaRPr lang="en-US" sz="2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83868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068"/>
            <a:ext cx="10515600" cy="864961"/>
          </a:xfrm>
        </p:spPr>
        <p:txBody>
          <a:bodyPr>
            <a:normAutofit fontScale="90000"/>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342900" y="1032596"/>
            <a:ext cx="11506200" cy="5693866"/>
          </a:xfrm>
          <a:prstGeom prst="rect">
            <a:avLst/>
          </a:prstGeom>
        </p:spPr>
        <p:txBody>
          <a:bodyPr wrap="square">
            <a:spAutoFit/>
          </a:bodyPr>
          <a:lstStyle/>
          <a:p>
            <a:r>
              <a:rPr lang="en-US" sz="2800" u="sng" dirty="0" smtClean="0">
                <a:latin typeface="Arial" panose="020B0604020202020204" pitchFamily="34" charset="0"/>
                <a:ea typeface="Times New Roman" panose="02020603050405020304" pitchFamily="18" charset="0"/>
              </a:rPr>
              <a:t>Processing</a:t>
            </a: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Pipeline Try-It-Now Graphical Workflow Environment </a:t>
            </a:r>
          </a:p>
          <a:p>
            <a:r>
              <a:rPr lang="en-US" sz="2800" dirty="0" smtClean="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rPr>
              <a:t>Guest access): </a:t>
            </a:r>
            <a:r>
              <a:rPr lang="en-US" sz="2800" dirty="0">
                <a:latin typeface="Arial" panose="020B0604020202020204" pitchFamily="34" charset="0"/>
                <a:ea typeface="Times New Roman" panose="02020603050405020304" pitchFamily="18" charset="0"/>
                <a:hlinkClick r:id="rId2"/>
              </a:rPr>
              <a:t>http://pipeline.loni.usc.edu/products-services/pws</a:t>
            </a:r>
            <a:r>
              <a:rPr lang="en-US" sz="2800" dirty="0" smtClean="0">
                <a:latin typeface="Arial" panose="020B0604020202020204" pitchFamily="34" charset="0"/>
                <a:ea typeface="Times New Roman" panose="02020603050405020304" pitchFamily="18" charset="0"/>
                <a:hlinkClick r:id="rId2"/>
              </a:rPr>
              <a:t>/</a:t>
            </a:r>
            <a:endParaRPr lang="en-US" sz="2800" dirty="0" smtClean="0">
              <a:latin typeface="Arial" panose="020B0604020202020204" pitchFamily="34" charset="0"/>
              <a:ea typeface="Times New Roman" panose="02020603050405020304" pitchFamily="18" charset="0"/>
            </a:endParaRP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socr-pipeline.nursing.umich.edu </a:t>
            </a:r>
          </a:p>
          <a:p>
            <a:pPr marL="457200" indent="-457200">
              <a:buFont typeface="Courier New" panose="02070309020205020404" pitchFamily="49" charset="0"/>
              <a:buChar char="o"/>
            </a:pPr>
            <a:r>
              <a:rPr lang="en-US" sz="2800" dirty="0">
                <a:latin typeface="Arial" panose="020B0604020202020204" pitchFamily="34" charset="0"/>
              </a:rPr>
              <a:t>AWS/Galaxy: </a:t>
            </a:r>
            <a:r>
              <a:rPr lang="en-US" sz="2800" dirty="0">
                <a:latin typeface="Arial" panose="020B0604020202020204" pitchFamily="34" charset="0"/>
                <a:hlinkClick r:id="rId3"/>
              </a:rPr>
              <a:t>http</a:t>
            </a:r>
            <a:r>
              <a:rPr lang="en-US" sz="2800" dirty="0" smtClean="0">
                <a:latin typeface="Arial" panose="020B0604020202020204" pitchFamily="34" charset="0"/>
                <a:hlinkClick r:id="rId3"/>
              </a:rPr>
              <a:t>://GalaxyProject.org</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smtClean="0">
                <a:latin typeface="Arial" panose="020B0604020202020204" pitchFamily="34" charset="0"/>
              </a:rPr>
              <a:t>tranSMART</a:t>
            </a:r>
            <a:r>
              <a:rPr lang="en-US" sz="2800" dirty="0">
                <a:latin typeface="Arial" panose="020B0604020202020204" pitchFamily="34" charset="0"/>
              </a:rPr>
              <a:t>: </a:t>
            </a:r>
            <a:r>
              <a:rPr lang="en-US" sz="2800" dirty="0">
                <a:latin typeface="Arial" panose="020B0604020202020204" pitchFamily="34" charset="0"/>
                <a:hlinkClick r:id="rId4"/>
              </a:rPr>
              <a:t>https://</a:t>
            </a:r>
            <a:r>
              <a:rPr lang="en-US" sz="2800" dirty="0" smtClean="0">
                <a:latin typeface="Arial" panose="020B0604020202020204" pitchFamily="34" charset="0"/>
                <a:hlinkClick r:id="rId4"/>
              </a:rPr>
              <a:t>github.com/transmart</a:t>
            </a:r>
            <a:r>
              <a:rPr lang="en-US" sz="2800" dirty="0" smtClean="0">
                <a:latin typeface="Arial" panose="020B0604020202020204" pitchFamily="34" charset="0"/>
              </a:rPr>
              <a:t> </a:t>
            </a:r>
          </a:p>
          <a:p>
            <a:r>
              <a:rPr lang="en-US" sz="2800" u="sng" dirty="0" smtClean="0">
                <a:latin typeface="Arial" panose="020B0604020202020204" pitchFamily="34" charset="0"/>
              </a:rPr>
              <a:t>Data</a:t>
            </a:r>
          </a:p>
          <a:p>
            <a:pPr marL="457200" indent="-457200">
              <a:buFont typeface="Courier New" panose="02070309020205020404" pitchFamily="49" charset="0"/>
              <a:buChar char="o"/>
            </a:pPr>
            <a:r>
              <a:rPr lang="en-US" sz="2800" dirty="0" err="1" smtClean="0">
                <a:latin typeface="Arial" panose="020B0604020202020204" pitchFamily="34" charset="0"/>
              </a:rPr>
              <a:t>dbGaP</a:t>
            </a:r>
            <a:r>
              <a:rPr lang="en-US" sz="2800" dirty="0">
                <a:latin typeface="Arial" panose="020B0604020202020204" pitchFamily="34" charset="0"/>
              </a:rPr>
              <a:t> </a:t>
            </a:r>
            <a:r>
              <a:rPr lang="en-US" sz="2800" dirty="0" smtClean="0">
                <a:latin typeface="Arial" panose="020B0604020202020204" pitchFamily="34" charset="0"/>
                <a:hlinkClick r:id="rId5"/>
              </a:rPr>
              <a:t>http://dbgap.ncbi.nlm.nih.gov</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Neuroimaging </a:t>
            </a:r>
            <a:r>
              <a:rPr lang="en-US" sz="2800" dirty="0" smtClean="0">
                <a:latin typeface="Arial" panose="020B0604020202020204" pitchFamily="34" charset="0"/>
                <a:hlinkClick r:id="rId6"/>
              </a:rPr>
              <a:t>http://IDA.loni.usc.edu</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XNAT: </a:t>
            </a:r>
            <a:r>
              <a:rPr lang="en-US" sz="2800" dirty="0">
                <a:latin typeface="Arial" panose="020B0604020202020204" pitchFamily="34" charset="0"/>
                <a:hlinkClick r:id="rId7"/>
              </a:rPr>
              <a:t>https://</a:t>
            </a:r>
            <a:r>
              <a:rPr lang="en-US" sz="2800" dirty="0" smtClean="0">
                <a:latin typeface="Arial" panose="020B0604020202020204" pitchFamily="34" charset="0"/>
                <a:hlinkClick r:id="rId7"/>
              </a:rPr>
              <a:t>central.xnat.org</a:t>
            </a:r>
            <a:r>
              <a:rPr lang="en-US" sz="2800" dirty="0" smtClean="0">
                <a:latin typeface="Arial" panose="020B0604020202020204" pitchFamily="34" charset="0"/>
              </a:rPr>
              <a:t> </a:t>
            </a:r>
            <a:endParaRPr lang="en-US" sz="2800" dirty="0">
              <a:latin typeface="Arial" panose="020B0604020202020204" pitchFamily="34" charset="0"/>
            </a:endParaRPr>
          </a:p>
          <a:p>
            <a:r>
              <a:rPr lang="en-US" sz="2800" u="sng" dirty="0" smtClean="0">
                <a:latin typeface="Arial" panose="020B0604020202020204" pitchFamily="34" charset="0"/>
              </a:rPr>
              <a:t>Transfer</a:t>
            </a:r>
          </a:p>
          <a:p>
            <a:pPr marL="457200" indent="-457200">
              <a:buFont typeface="Courier New" panose="02070309020205020404" pitchFamily="49" charset="0"/>
              <a:buChar char="o"/>
            </a:pPr>
            <a:r>
              <a:rPr lang="en-US" sz="2800" dirty="0">
                <a:latin typeface="Arial" panose="020B0604020202020204" pitchFamily="34" charset="0"/>
              </a:rPr>
              <a:t>Globus: </a:t>
            </a:r>
            <a:r>
              <a:rPr lang="en-US" sz="2800" dirty="0">
                <a:latin typeface="Arial" panose="020B0604020202020204" pitchFamily="34" charset="0"/>
                <a:hlinkClick r:id="rId8"/>
              </a:rPr>
              <a:t>http://</a:t>
            </a:r>
            <a:r>
              <a:rPr lang="en-US" sz="2800" dirty="0" smtClean="0">
                <a:latin typeface="Arial" panose="020B0604020202020204" pitchFamily="34" charset="0"/>
                <a:hlinkClick r:id="rId8"/>
              </a:rPr>
              <a:t>www.globusonline.org</a:t>
            </a:r>
            <a:endParaRPr lang="en-US" sz="2800" dirty="0" smtClean="0">
              <a:latin typeface="Arial" panose="020B0604020202020204" pitchFamily="34" charset="0"/>
            </a:endParaRPr>
          </a:p>
          <a:p>
            <a:pPr marL="457200" indent="-457200">
              <a:buFont typeface="Courier New" panose="02070309020205020404" pitchFamily="49" charset="0"/>
              <a:buChar char="o"/>
            </a:pPr>
            <a:r>
              <a:rPr lang="en-US" sz="2800" dirty="0" err="1" smtClean="0">
                <a:latin typeface="Arial" panose="020B0604020202020204" pitchFamily="34" charset="0"/>
              </a:rPr>
              <a:t>GridFTP</a:t>
            </a:r>
            <a:r>
              <a:rPr lang="en-US" sz="2800" dirty="0">
                <a:latin typeface="Arial" panose="020B0604020202020204" pitchFamily="34" charset="0"/>
              </a:rPr>
              <a:t>: </a:t>
            </a:r>
            <a:r>
              <a:rPr lang="en-US" sz="2800" dirty="0">
                <a:latin typeface="Arial" panose="020B0604020202020204" pitchFamily="34" charset="0"/>
                <a:hlinkClick r:id="rId9"/>
              </a:rPr>
              <a:t>http://toolkit.globus.org/toolkit/docs/latest-stable/gridftp</a:t>
            </a:r>
            <a:r>
              <a:rPr lang="en-US" sz="2800" dirty="0" smtClean="0">
                <a:latin typeface="Arial" panose="020B0604020202020204" pitchFamily="34" charset="0"/>
                <a:hlinkClick r:id="rId9"/>
              </a:rPr>
              <a:t>/</a:t>
            </a:r>
            <a:r>
              <a:rPr lang="en-US" sz="2800" dirty="0" smtClean="0">
                <a:latin typeface="Arial" panose="020B0604020202020204" pitchFamily="34" charset="0"/>
              </a:rPr>
              <a:t> </a:t>
            </a:r>
          </a:p>
        </p:txBody>
      </p:sp>
    </p:spTree>
    <p:extLst>
      <p:ext uri="{BB962C8B-B14F-4D97-AF65-F5344CB8AC3E}">
        <p14:creationId xmlns:p14="http://schemas.microsoft.com/office/powerpoint/2010/main" val="1934640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400" dirty="0"/>
              <a:t>Michigan Institute for Data Science (MIDAS)</a:t>
            </a:r>
          </a:p>
        </p:txBody>
      </p:sp>
      <p:sp>
        <p:nvSpPr>
          <p:cNvPr id="3" name="Rectangle 2"/>
          <p:cNvSpPr/>
          <p:nvPr/>
        </p:nvSpPr>
        <p:spPr>
          <a:xfrm>
            <a:off x="342900" y="1157288"/>
            <a:ext cx="11506200" cy="954107"/>
          </a:xfrm>
          <a:prstGeom prst="rect">
            <a:avLst/>
          </a:prstGeom>
        </p:spPr>
        <p:txBody>
          <a:bodyPr wrap="square">
            <a:spAutoFit/>
          </a:bodyPr>
          <a:lstStyle/>
          <a:p>
            <a:r>
              <a:rPr lang="en-US" sz="2800" dirty="0" smtClean="0"/>
              <a:t>MIDAS </a:t>
            </a:r>
            <a:r>
              <a:rPr lang="en-US" sz="2800" dirty="0"/>
              <a:t>catalyzes data science at the University of Michigan through support for faculty, research, education and training, and industry engagement</a:t>
            </a:r>
            <a:endParaRPr lang="en-US" sz="2800" dirty="0" smtClean="0">
              <a:latin typeface="Arial" panose="020B0604020202020204" pitchFamily="34" charset="0"/>
            </a:endParaRPr>
          </a:p>
        </p:txBody>
      </p:sp>
      <p:grpSp>
        <p:nvGrpSpPr>
          <p:cNvPr id="15" name="Group 14"/>
          <p:cNvGrpSpPr/>
          <p:nvPr/>
        </p:nvGrpSpPr>
        <p:grpSpPr>
          <a:xfrm>
            <a:off x="591739" y="2224147"/>
            <a:ext cx="10413223" cy="4539528"/>
            <a:chOff x="591739" y="2359230"/>
            <a:chExt cx="10413223" cy="4539528"/>
          </a:xfrm>
        </p:grpSpPr>
        <p:sp>
          <p:nvSpPr>
            <p:cNvPr id="13" name="Oval 12"/>
            <p:cNvSpPr/>
            <p:nvPr/>
          </p:nvSpPr>
          <p:spPr>
            <a:xfrm>
              <a:off x="2644856" y="5109360"/>
              <a:ext cx="6625746" cy="1789398"/>
            </a:xfrm>
            <a:prstGeom prst="ellipse">
              <a:avLst/>
            </a:prstGeom>
            <a:solidFill>
              <a:schemeClr val="bg1">
                <a:lumMod val="95000"/>
                <a:alpha val="25000"/>
              </a:scheme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 name="Group 3"/>
            <p:cNvGrpSpPr/>
            <p:nvPr/>
          </p:nvGrpSpPr>
          <p:grpSpPr>
            <a:xfrm>
              <a:off x="591739" y="2359230"/>
              <a:ext cx="10413223" cy="3715554"/>
              <a:chOff x="603120" y="3485416"/>
              <a:chExt cx="7269395" cy="2593798"/>
            </a:xfrm>
          </p:grpSpPr>
          <p:sp>
            <p:nvSpPr>
              <p:cNvPr id="7" name="Oval 6"/>
              <p:cNvSpPr/>
              <p:nvPr/>
            </p:nvSpPr>
            <p:spPr>
              <a:xfrm>
                <a:off x="2029743" y="3485416"/>
                <a:ext cx="4625385" cy="1249165"/>
              </a:xfrm>
              <a:prstGeom prst="ellipse">
                <a:avLst/>
              </a:prstGeom>
              <a:solidFill>
                <a:schemeClr val="bg1">
                  <a:lumMod val="95000"/>
                  <a:alpha val="25000"/>
                </a:scheme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Oval 4"/>
              <p:cNvSpPr/>
              <p:nvPr/>
            </p:nvSpPr>
            <p:spPr>
              <a:xfrm>
                <a:off x="2830749" y="4160194"/>
                <a:ext cx="5041766" cy="1919020"/>
              </a:xfrm>
              <a:prstGeom prst="ellipse">
                <a:avLst/>
              </a:prstGeom>
              <a:solidFill>
                <a:srgbClr val="FFFF0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Oval 5"/>
              <p:cNvSpPr/>
              <p:nvPr/>
            </p:nvSpPr>
            <p:spPr>
              <a:xfrm>
                <a:off x="603120" y="4107011"/>
                <a:ext cx="5077833" cy="1919020"/>
              </a:xfrm>
              <a:prstGeom prst="ellipse">
                <a:avLst/>
              </a:prstGeom>
              <a:solidFill>
                <a:srgbClr val="7030A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776494" y="4605879"/>
                <a:ext cx="2331302" cy="966855"/>
              </a:xfrm>
              <a:prstGeom prst="rect">
                <a:avLst/>
              </a:prstGeom>
            </p:spPr>
            <p:txBody>
              <a:bodyPr wrap="square">
                <a:spAutoFit/>
              </a:bodyPr>
              <a:lstStyle/>
              <a:p>
                <a:r>
                  <a:rPr lang="en-US" sz="2800" b="1" dirty="0" smtClean="0">
                    <a:solidFill>
                      <a:srgbClr val="002060"/>
                    </a:solidFill>
                  </a:rPr>
                  <a:t>Data Science    </a:t>
                </a:r>
              </a:p>
              <a:p>
                <a:r>
                  <a:rPr lang="en-US" sz="2800" b="1" dirty="0">
                    <a:solidFill>
                      <a:srgbClr val="002060"/>
                    </a:solidFill>
                  </a:rPr>
                  <a:t> </a:t>
                </a:r>
                <a:r>
                  <a:rPr lang="en-US" sz="2800" b="1" dirty="0" smtClean="0">
                    <a:solidFill>
                      <a:srgbClr val="002060"/>
                    </a:solidFill>
                  </a:rPr>
                  <a:t>   Services &amp;</a:t>
                </a:r>
              </a:p>
              <a:p>
                <a:r>
                  <a:rPr lang="en-US" sz="2800" b="1" dirty="0">
                    <a:solidFill>
                      <a:srgbClr val="002060"/>
                    </a:solidFill>
                  </a:rPr>
                  <a:t> </a:t>
                </a:r>
                <a:r>
                  <a:rPr lang="en-US" sz="2800" b="1" dirty="0" smtClean="0">
                    <a:solidFill>
                      <a:srgbClr val="002060"/>
                    </a:solidFill>
                  </a:rPr>
                  <a:t>     Infrastructure </a:t>
                </a:r>
              </a:p>
            </p:txBody>
          </p:sp>
          <p:sp>
            <p:nvSpPr>
              <p:cNvPr id="9" name="Rectangle 8"/>
              <p:cNvSpPr/>
              <p:nvPr/>
            </p:nvSpPr>
            <p:spPr>
              <a:xfrm>
                <a:off x="2034445" y="3776486"/>
                <a:ext cx="4647750" cy="343770"/>
              </a:xfrm>
              <a:prstGeom prst="rect">
                <a:avLst/>
              </a:prstGeom>
            </p:spPr>
            <p:txBody>
              <a:bodyPr wrap="square">
                <a:spAutoFit/>
              </a:bodyPr>
              <a:lstStyle/>
              <a:p>
                <a:pPr algn="ctr"/>
                <a:r>
                  <a:rPr lang="en-US" sz="2600" b="1" dirty="0">
                    <a:solidFill>
                      <a:srgbClr val="002060"/>
                    </a:solidFill>
                  </a:rPr>
                  <a:t>Michigan Institute </a:t>
                </a:r>
                <a:r>
                  <a:rPr lang="en-US" sz="2600" b="1" dirty="0" smtClean="0">
                    <a:solidFill>
                      <a:srgbClr val="002060"/>
                    </a:solidFill>
                  </a:rPr>
                  <a:t>for Data </a:t>
                </a:r>
                <a:r>
                  <a:rPr lang="en-US" sz="2600" b="1" dirty="0">
                    <a:solidFill>
                      <a:srgbClr val="002060"/>
                    </a:solidFill>
                  </a:rPr>
                  <a:t>Science (</a:t>
                </a:r>
                <a:r>
                  <a:rPr lang="en-US" sz="2600" b="1" dirty="0" smtClean="0">
                    <a:solidFill>
                      <a:srgbClr val="002060"/>
                    </a:solidFill>
                  </a:rPr>
                  <a:t>MIDAS</a:t>
                </a:r>
                <a:r>
                  <a:rPr lang="en-US" sz="2600" b="1" dirty="0">
                    <a:solidFill>
                      <a:srgbClr val="002060"/>
                    </a:solidFill>
                  </a:rPr>
                  <a:t>) </a:t>
                </a:r>
              </a:p>
            </p:txBody>
          </p:sp>
          <p:sp>
            <p:nvSpPr>
              <p:cNvPr id="10" name="Rectangle 9"/>
              <p:cNvSpPr/>
              <p:nvPr/>
            </p:nvSpPr>
            <p:spPr>
              <a:xfrm>
                <a:off x="5784230" y="4553231"/>
                <a:ext cx="1860103" cy="966854"/>
              </a:xfrm>
              <a:prstGeom prst="rect">
                <a:avLst/>
              </a:prstGeom>
            </p:spPr>
            <p:txBody>
              <a:bodyPr wrap="square">
                <a:spAutoFit/>
              </a:bodyPr>
              <a:lstStyle/>
              <a:p>
                <a:r>
                  <a:rPr lang="en-US" sz="2800" b="1" dirty="0" smtClean="0">
                    <a:solidFill>
                      <a:schemeClr val="bg1"/>
                    </a:solidFill>
                  </a:rPr>
                  <a:t>  </a:t>
                </a:r>
                <a:r>
                  <a:rPr lang="en-US" sz="2800" b="1" dirty="0" smtClean="0">
                    <a:solidFill>
                      <a:srgbClr val="002060"/>
                    </a:solidFill>
                  </a:rPr>
                  <a:t>Data Science</a:t>
                </a:r>
              </a:p>
              <a:p>
                <a:r>
                  <a:rPr lang="en-US" sz="2800" b="1" dirty="0" smtClean="0">
                    <a:solidFill>
                      <a:srgbClr val="002060"/>
                    </a:solidFill>
                  </a:rPr>
                  <a:t>       Challenge</a:t>
                </a:r>
              </a:p>
              <a:p>
                <a:r>
                  <a:rPr lang="en-US" sz="2800" b="1" dirty="0" smtClean="0">
                    <a:solidFill>
                      <a:srgbClr val="002060"/>
                    </a:solidFill>
                  </a:rPr>
                  <a:t>          Initiatives </a:t>
                </a:r>
                <a:r>
                  <a:rPr lang="en-US" sz="2800" b="1" dirty="0" smtClean="0">
                    <a:solidFill>
                      <a:schemeClr val="bg1"/>
                    </a:solidFill>
                  </a:rPr>
                  <a:t>     </a:t>
                </a:r>
              </a:p>
            </p:txBody>
          </p:sp>
          <p:sp>
            <p:nvSpPr>
              <p:cNvPr id="11" name="Oval 10"/>
              <p:cNvSpPr/>
              <p:nvPr/>
            </p:nvSpPr>
            <p:spPr>
              <a:xfrm>
                <a:off x="2616741" y="4027835"/>
                <a:ext cx="3132486" cy="1998196"/>
              </a:xfrm>
              <a:prstGeom prst="ellipse">
                <a:avLst/>
              </a:prstGeom>
              <a:ln w="127000"/>
              <a:scene3d>
                <a:camera prst="perspectiveRelaxedModerately"/>
                <a:lightRig rig="threePt" dir="t"/>
              </a:scene3d>
              <a:sp3d>
                <a:bevelT w="101600" prst="ribl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3167223" y="4322910"/>
                <a:ext cx="2016653" cy="1353596"/>
              </a:xfrm>
              <a:prstGeom prst="rect">
                <a:avLst/>
              </a:prstGeom>
            </p:spPr>
            <p:txBody>
              <a:bodyPr wrap="none">
                <a:spAutoFit/>
                <a:scene3d>
                  <a:camera prst="orthographicFront"/>
                  <a:lightRig rig="threePt" dir="t"/>
                </a:scene3d>
                <a:sp3d extrusionH="57150">
                  <a:bevelT w="69850" h="69850" prst="divot"/>
                </a:sp3d>
              </a:bodyPr>
              <a:lstStyle/>
              <a:p>
                <a:pPr algn="ctr"/>
                <a:r>
                  <a:rPr lang="en-US" sz="4000" b="1" dirty="0" smtClean="0">
                    <a:solidFill>
                      <a:schemeClr val="tx2"/>
                    </a:solidFill>
                  </a:rPr>
                  <a:t>Michigan</a:t>
                </a:r>
              </a:p>
              <a:p>
                <a:pPr algn="ctr"/>
                <a:r>
                  <a:rPr lang="en-US" sz="4000" b="1" dirty="0" smtClean="0">
                    <a:solidFill>
                      <a:schemeClr val="tx2"/>
                    </a:solidFill>
                  </a:rPr>
                  <a:t>Data Science</a:t>
                </a:r>
              </a:p>
              <a:p>
                <a:pPr algn="ctr"/>
                <a:r>
                  <a:rPr lang="en-US" sz="4000" b="1" dirty="0" smtClean="0">
                    <a:solidFill>
                      <a:schemeClr val="tx2"/>
                    </a:solidFill>
                  </a:rPr>
                  <a:t>Initiative</a:t>
                </a:r>
                <a:endParaRPr lang="en-US" sz="4000" b="1" dirty="0">
                  <a:solidFill>
                    <a:schemeClr val="tx2"/>
                  </a:solidFill>
                </a:endParaRPr>
              </a:p>
            </p:txBody>
          </p:sp>
        </p:grpSp>
        <p:sp>
          <p:nvSpPr>
            <p:cNvPr id="14" name="Rectangle 13"/>
            <p:cNvSpPr/>
            <p:nvPr/>
          </p:nvSpPr>
          <p:spPr>
            <a:xfrm>
              <a:off x="2866416" y="5985527"/>
              <a:ext cx="6096000" cy="830997"/>
            </a:xfrm>
            <a:prstGeom prst="rect">
              <a:avLst/>
            </a:prstGeom>
          </p:spPr>
          <p:txBody>
            <a:bodyPr>
              <a:spAutoFit/>
            </a:bodyPr>
            <a:lstStyle/>
            <a:p>
              <a:pPr algn="ctr"/>
              <a:r>
                <a:rPr lang="en-US" sz="2400" b="1" dirty="0">
                  <a:solidFill>
                    <a:srgbClr val="002060"/>
                  </a:solidFill>
                </a:rPr>
                <a:t>Consulting for Statistics, Computing </a:t>
              </a:r>
              <a:r>
                <a:rPr lang="en-US" sz="2400" b="1" dirty="0" smtClean="0">
                  <a:solidFill>
                    <a:srgbClr val="002060"/>
                  </a:solidFill>
                </a:rPr>
                <a:t>&amp; Analytics </a:t>
              </a:r>
              <a:r>
                <a:rPr lang="en-US" sz="2400" b="1" dirty="0">
                  <a:solidFill>
                    <a:srgbClr val="002060"/>
                  </a:solidFill>
                </a:rPr>
                <a:t>Research (CSCAR)</a:t>
              </a:r>
            </a:p>
          </p:txBody>
        </p:sp>
      </p:grpSp>
    </p:spTree>
    <p:extLst>
      <p:ext uri="{BB962C8B-B14F-4D97-AF65-F5344CB8AC3E}">
        <p14:creationId xmlns:p14="http://schemas.microsoft.com/office/powerpoint/2010/main" val="3577606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7876"/>
            <a:ext cx="4944918" cy="2794205"/>
          </a:xfrm>
        </p:spPr>
        <p:txBody>
          <a:bodyPr>
            <a:noAutofit/>
          </a:bodyPr>
          <a:lstStyle/>
          <a:p>
            <a:r>
              <a:rPr lang="en-US" sz="5400" dirty="0" smtClean="0"/>
              <a:t>Fundamentals of</a:t>
            </a:r>
            <a:br>
              <a:rPr lang="en-US" sz="5400" dirty="0" smtClean="0"/>
            </a:br>
            <a:r>
              <a:rPr lang="en-US" sz="5400" dirty="0" smtClean="0"/>
              <a:t>Data Science Education</a:t>
            </a:r>
            <a:endParaRPr lang="en-US" sz="5400" dirty="0"/>
          </a:p>
        </p:txBody>
      </p:sp>
      <p:grpSp>
        <p:nvGrpSpPr>
          <p:cNvPr id="15" name="Group 14"/>
          <p:cNvGrpSpPr/>
          <p:nvPr/>
        </p:nvGrpSpPr>
        <p:grpSpPr>
          <a:xfrm>
            <a:off x="4679722" y="315686"/>
            <a:ext cx="7191843" cy="6669064"/>
            <a:chOff x="4679722" y="315686"/>
            <a:chExt cx="7191843" cy="6669064"/>
          </a:xfrm>
        </p:grpSpPr>
        <p:sp>
          <p:nvSpPr>
            <p:cNvPr id="14" name="Oval 13"/>
            <p:cNvSpPr/>
            <p:nvPr/>
          </p:nvSpPr>
          <p:spPr>
            <a:xfrm rot="19422954">
              <a:off x="7718954" y="3224336"/>
              <a:ext cx="1378575" cy="1016537"/>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722" y="315686"/>
              <a:ext cx="7191843" cy="6669064"/>
            </a:xfrm>
            <a:prstGeom prst="rect">
              <a:avLst/>
            </a:prstGeom>
          </p:spPr>
        </p:pic>
      </p:grpSp>
    </p:spTree>
    <p:extLst>
      <p:ext uri="{BB962C8B-B14F-4D97-AF65-F5344CB8AC3E}">
        <p14:creationId xmlns:p14="http://schemas.microsoft.com/office/powerpoint/2010/main" val="2321033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000" dirty="0" smtClean="0"/>
              <a:t>Grad DS Curriculum: </a:t>
            </a:r>
            <a:r>
              <a:rPr lang="en-US" sz="5000" u="sng" dirty="0" err="1" smtClean="0"/>
              <a:t>Prereqs</a:t>
            </a:r>
            <a:r>
              <a:rPr lang="en-US" sz="5000" dirty="0" smtClean="0"/>
              <a:t> &amp; Competencies</a:t>
            </a:r>
            <a:endParaRPr lang="en-US" sz="5000" dirty="0"/>
          </a:p>
        </p:txBody>
      </p:sp>
      <p:graphicFrame>
        <p:nvGraphicFramePr>
          <p:cNvPr id="13" name="Table 12"/>
          <p:cNvGraphicFramePr>
            <a:graphicFrameLocks noGrp="1"/>
          </p:cNvGraphicFramePr>
          <p:nvPr>
            <p:extLst>
              <p:ext uri="{D42A27DB-BD31-4B8C-83A1-F6EECF244321}">
                <p14:modId xmlns:p14="http://schemas.microsoft.com/office/powerpoint/2010/main" val="249948430"/>
              </p:ext>
            </p:extLst>
          </p:nvPr>
        </p:nvGraphicFramePr>
        <p:xfrm>
          <a:off x="306387" y="1105692"/>
          <a:ext cx="11493727" cy="5462135"/>
        </p:xfrm>
        <a:graphic>
          <a:graphicData uri="http://schemas.openxmlformats.org/drawingml/2006/table">
            <a:tbl>
              <a:tblPr firstRow="1" firstCol="1" bandRow="1">
                <a:tableStyleId>{5FD0F851-EC5A-4D38-B0AD-8093EC10F338}</a:tableStyleId>
              </a:tblPr>
              <a:tblGrid>
                <a:gridCol w="1903413"/>
                <a:gridCol w="4511567"/>
                <a:gridCol w="5078747"/>
              </a:tblGrid>
              <a:tr h="542574">
                <a:tc>
                  <a:txBody>
                    <a:bodyPr/>
                    <a:lstStyle/>
                    <a:p>
                      <a:pPr marL="0" marR="0" algn="ctr">
                        <a:spcBef>
                          <a:spcPts val="0"/>
                        </a:spcBef>
                        <a:spcAft>
                          <a:spcPts val="0"/>
                        </a:spcAft>
                      </a:pPr>
                      <a:r>
                        <a:rPr lang="en-US" sz="2400" dirty="0">
                          <a:effectLst/>
                        </a:rPr>
                        <a:t>Prerequisites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Skills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Rationale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dirty="0">
                          <a:effectLst/>
                        </a:rPr>
                        <a:t>BS degree or equivalent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Quantitative training and coding skills as described below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 DS certificate is a graduate program requiring a minimum level of quantitative skill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27721">
                <a:tc>
                  <a:txBody>
                    <a:bodyPr/>
                    <a:lstStyle/>
                    <a:p>
                      <a:pPr marL="0" marR="0">
                        <a:spcBef>
                          <a:spcPts val="0"/>
                        </a:spcBef>
                        <a:spcAft>
                          <a:spcPts val="0"/>
                        </a:spcAft>
                      </a:pPr>
                      <a:r>
                        <a:rPr lang="en-US" sz="2400">
                          <a:effectLst/>
                        </a:rPr>
                        <a:t>Quantitative training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Undergraduate calculus, linear algebra and intro to probability and statistics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These are the entry level skills required for most upper-level undergrad and grad courses in program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Coding </a:t>
                      </a:r>
                    </a:p>
                    <a:p>
                      <a:pPr marL="0" marR="0">
                        <a:spcBef>
                          <a:spcPts val="0"/>
                        </a:spcBef>
                        <a:spcAft>
                          <a:spcPts val="0"/>
                        </a:spcAft>
                      </a:pPr>
                      <a:r>
                        <a:rPr lang="en-US" sz="2400">
                          <a:effectLst/>
                        </a:rPr>
                        <a:t>experience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Exposure to software development or programming on the job or in the classroom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Most DS practitioners need substantial experience with Java, C/C++, HTML5, Python, PHP, SQL/DB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Motivation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Significant interest and motivation to pursue quantitative data analytic applications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dirty="0">
                          <a:effectLst/>
                        </a:rPr>
                        <a:t>Dedication for prolonged &amp; sustained immersion into hands-on and methodological research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154092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960"/>
            <a:ext cx="12213772" cy="864961"/>
          </a:xfrm>
        </p:spPr>
        <p:txBody>
          <a:bodyPr>
            <a:noAutofit/>
          </a:bodyPr>
          <a:lstStyle/>
          <a:p>
            <a:pPr algn="ctr"/>
            <a:r>
              <a:rPr lang="en-US" sz="5000" dirty="0" smtClean="0"/>
              <a:t>Grad DS Curriculum: </a:t>
            </a:r>
            <a:r>
              <a:rPr lang="en-US" sz="5000" dirty="0" err="1" smtClean="0"/>
              <a:t>Prereqs</a:t>
            </a:r>
            <a:r>
              <a:rPr lang="en-US" sz="5000" dirty="0" smtClean="0"/>
              <a:t> &amp; </a:t>
            </a:r>
            <a:r>
              <a:rPr lang="en-US" sz="5000" u="sng" dirty="0" smtClean="0"/>
              <a:t>Competencies</a:t>
            </a:r>
            <a:endParaRPr lang="en-US" sz="5000" u="sng" dirty="0"/>
          </a:p>
        </p:txBody>
      </p:sp>
      <p:graphicFrame>
        <p:nvGraphicFramePr>
          <p:cNvPr id="4" name="Table 3"/>
          <p:cNvGraphicFramePr>
            <a:graphicFrameLocks noGrp="1"/>
          </p:cNvGraphicFramePr>
          <p:nvPr>
            <p:extLst>
              <p:ext uri="{D42A27DB-BD31-4B8C-83A1-F6EECF244321}">
                <p14:modId xmlns:p14="http://schemas.microsoft.com/office/powerpoint/2010/main" val="4003616254"/>
              </p:ext>
            </p:extLst>
          </p:nvPr>
        </p:nvGraphicFramePr>
        <p:xfrm>
          <a:off x="332768" y="762001"/>
          <a:ext cx="11548235" cy="6062018"/>
        </p:xfrm>
        <a:graphic>
          <a:graphicData uri="http://schemas.openxmlformats.org/drawingml/2006/table">
            <a:tbl>
              <a:tblPr firstRow="1" firstCol="1" bandRow="1">
                <a:tableStyleId>{5FD0F851-EC5A-4D38-B0AD-8093EC10F338}</a:tableStyleId>
              </a:tblPr>
              <a:tblGrid>
                <a:gridCol w="1104143"/>
                <a:gridCol w="1550463"/>
                <a:gridCol w="3766457"/>
                <a:gridCol w="5127172"/>
              </a:tblGrid>
              <a:tr h="104163">
                <a:tc>
                  <a:txBody>
                    <a:bodyPr/>
                    <a:lstStyle/>
                    <a:p>
                      <a:pPr marL="0" marR="0" algn="ctr">
                        <a:spcBef>
                          <a:spcPts val="0"/>
                        </a:spcBef>
                        <a:spcAft>
                          <a:spcPts val="0"/>
                        </a:spcAft>
                      </a:pPr>
                      <a:r>
                        <a:rPr lang="en-US" sz="1800" dirty="0">
                          <a:effectLst/>
                        </a:rPr>
                        <a:t>Areas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Competency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Expectation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Notes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r>
              <a:tr h="556979">
                <a:tc rowSpan="3">
                  <a:txBody>
                    <a:bodyPr/>
                    <a:lstStyle/>
                    <a:p>
                      <a:pPr marL="71755" marR="71755" algn="ctr">
                        <a:spcBef>
                          <a:spcPts val="0"/>
                        </a:spcBef>
                        <a:spcAft>
                          <a:spcPts val="0"/>
                        </a:spcAft>
                      </a:pPr>
                      <a:r>
                        <a:rPr lang="en-US" sz="2200" dirty="0">
                          <a:effectLst/>
                        </a:rPr>
                        <a:t>Algorithms </a:t>
                      </a:r>
                      <a:r>
                        <a:rPr lang="en-US" sz="2200" dirty="0" smtClean="0">
                          <a:effectLst/>
                        </a:rPr>
                        <a:t> &amp; Applications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Tools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Working knowledge of basic software tools (command-line, GUI based, or web-services)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Familiarity with statistical programming languages, e.g., R or SciKit/Python, and database querying languages, e.g., SQL or NoSQL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0117">
                <a:tc vMerge="1">
                  <a:txBody>
                    <a:bodyPr/>
                    <a:lstStyle/>
                    <a:p>
                      <a:endParaRPr lang="en-US"/>
                    </a:p>
                  </a:txBody>
                  <a:tcPr/>
                </a:tc>
                <a:tc>
                  <a:txBody>
                    <a:bodyPr/>
                    <a:lstStyle/>
                    <a:p>
                      <a:pPr marL="0" marR="0" algn="ctr">
                        <a:spcBef>
                          <a:spcPts val="0"/>
                        </a:spcBef>
                        <a:spcAft>
                          <a:spcPts val="0"/>
                        </a:spcAft>
                      </a:pPr>
                      <a:r>
                        <a:rPr lang="en-US" sz="1600" dirty="0">
                          <a:effectLst/>
                        </a:rPr>
                        <a:t>Algorithms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Knowledge of core principles of scientific computing, applications programming, API’s, algorithm complexity,  and data structures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Best practices for scientific and application programming, efficient implementation of matrix linear algebra and graphics, elementary notions of computational complexity, user-friendly interfaces, </a:t>
                      </a:r>
                      <a:r>
                        <a:rPr lang="en-US" sz="1400" dirty="0" smtClean="0">
                          <a:effectLst/>
                        </a:rPr>
                        <a:t>strings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20706">
                <a:tc vMerge="1">
                  <a:txBody>
                    <a:bodyPr/>
                    <a:lstStyle/>
                    <a:p>
                      <a:endParaRPr lang="en-US"/>
                    </a:p>
                  </a:txBody>
                  <a:tcPr/>
                </a:tc>
                <a:tc>
                  <a:txBody>
                    <a:bodyPr/>
                    <a:lstStyle/>
                    <a:p>
                      <a:pPr marL="0" marR="0" algn="ctr">
                        <a:spcBef>
                          <a:spcPts val="0"/>
                        </a:spcBef>
                        <a:spcAft>
                          <a:spcPts val="0"/>
                        </a:spcAft>
                      </a:pPr>
                      <a:r>
                        <a:rPr lang="en-US" sz="1600" dirty="0">
                          <a:effectLst/>
                        </a:rPr>
                        <a:t>Application Domain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analysis experience from at least one application area, either  through coursework, internship, research project, etc.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Applied domain examples include: computational social sciences, health sciences, business and marketing, learning sciences, transportation sciences, engineering and physical sciences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381927">
                <a:tc rowSpan="3">
                  <a:txBody>
                    <a:bodyPr/>
                    <a:lstStyle/>
                    <a:p>
                      <a:pPr marL="71755" marR="71755" algn="ctr">
                        <a:spcBef>
                          <a:spcPts val="0"/>
                        </a:spcBef>
                        <a:spcAft>
                          <a:spcPts val="0"/>
                        </a:spcAft>
                      </a:pPr>
                      <a:r>
                        <a:rPr lang="en-US" sz="2200" dirty="0">
                          <a:effectLst/>
                        </a:rPr>
                        <a:t>Data  Management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Data validation &amp; visualization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Curation, Exploratory Data Analysis (EDA) and visualization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provenance, validation, visualization via histograms, Q-Q plots, scatterplots (ggplot, Dashboard, D3.js)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604719">
                <a:tc vMerge="1">
                  <a:txBody>
                    <a:bodyPr/>
                    <a:lstStyle/>
                    <a:p>
                      <a:endParaRPr lang="en-US"/>
                    </a:p>
                  </a:txBody>
                  <a:tcPr/>
                </a:tc>
                <a:tc>
                  <a:txBody>
                    <a:bodyPr/>
                    <a:lstStyle/>
                    <a:p>
                      <a:pPr marL="0" marR="0" algn="ctr">
                        <a:spcBef>
                          <a:spcPts val="0"/>
                        </a:spcBef>
                        <a:spcAft>
                          <a:spcPts val="0"/>
                        </a:spcAft>
                      </a:pPr>
                      <a:r>
                        <a:rPr lang="en-US" sz="1600" dirty="0">
                          <a:effectLst/>
                        </a:rPr>
                        <a:t>Data wrangling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Skills for data normalization, data cleaning, data aggregation, and data  harmonization/registration </a:t>
                      </a:r>
                    </a:p>
                    <a:p>
                      <a:pPr marL="0" marR="0">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imperfections include missing values, inconsistent string formatting (‘2016-01-01’ vs. ‘01/01/2016’, PC/Mac/Lynux time vs. timestamps, structured vs. unstructured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72589">
                <a:tc vMerge="1">
                  <a:txBody>
                    <a:bodyPr/>
                    <a:lstStyle/>
                    <a:p>
                      <a:endParaRPr lang="en-US"/>
                    </a:p>
                  </a:txBody>
                  <a:tcPr/>
                </a:tc>
                <a:tc>
                  <a:txBody>
                    <a:bodyPr/>
                    <a:lstStyle/>
                    <a:p>
                      <a:pPr marL="0" marR="0" algn="ctr">
                        <a:spcBef>
                          <a:spcPts val="0"/>
                        </a:spcBef>
                        <a:spcAft>
                          <a:spcPts val="0"/>
                        </a:spcAft>
                      </a:pPr>
                      <a:r>
                        <a:rPr lang="en-US" sz="1600" dirty="0">
                          <a:effectLst/>
                        </a:rPr>
                        <a:t>Data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Handling databases, web-services, Hadoop, multi-source data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structures, SOAP protocols, ontologies, XML, JSON, streaming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6115">
                <a:tc rowSpan="3">
                  <a:txBody>
                    <a:bodyPr/>
                    <a:lstStyle/>
                    <a:p>
                      <a:pPr marL="71755" marR="71755" algn="ctr">
                        <a:spcBef>
                          <a:spcPts val="0"/>
                        </a:spcBef>
                        <a:spcAft>
                          <a:spcPts val="0"/>
                        </a:spcAft>
                      </a:pPr>
                      <a:r>
                        <a:rPr lang="en-US" sz="2200" dirty="0">
                          <a:effectLst/>
                        </a:rPr>
                        <a:t>Analysis Methods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Statistical inference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Basic understanding of bias and variance, principles of (non)parametric statistical inference, and (linear) modeling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Biological variability vs. technological noise, parametric (likelihood) vs non-parametric (rank order statistics) procedures, point vs. interval estimation, hypothesis testing, regression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Study design and  diagnostics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Design of experiments, power calculations and sample sizing, strength of evidence, p-values, False Discovery Rates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Multistage testing, variance normalizing transforms, histogram equalization, goodness-of-fit tests, model overfitting, model reduction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Machine</a:t>
                      </a:r>
                    </a:p>
                    <a:p>
                      <a:pPr marL="0" marR="0" algn="ctr">
                        <a:spcBef>
                          <a:spcPts val="0"/>
                        </a:spcBef>
                        <a:spcAft>
                          <a:spcPts val="0"/>
                        </a:spcAft>
                      </a:pPr>
                      <a:r>
                        <a:rPr lang="en-US" sz="1600" dirty="0">
                          <a:effectLst/>
                        </a:rPr>
                        <a:t>Learning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Dimensionality reduction, k-nearest neighbors, random forests, AdaBoost, kernelization, SVM, ensemble methods, CNN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Empirical risk minimization. Supervised, semi-supervised, and unsupervised learning. Transfer learning, active learning, reinforcement learning, </a:t>
                      </a:r>
                      <a:r>
                        <a:rPr lang="en-US" sz="1400" dirty="0" err="1">
                          <a:effectLst/>
                        </a:rPr>
                        <a:t>multiview</a:t>
                      </a:r>
                      <a:r>
                        <a:rPr lang="en-US" sz="1400" dirty="0">
                          <a:effectLst/>
                        </a:rPr>
                        <a:t> learning, instance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bl>
          </a:graphicData>
        </a:graphic>
      </p:graphicFrame>
    </p:spTree>
    <p:extLst>
      <p:ext uri="{BB962C8B-B14F-4D97-AF65-F5344CB8AC3E}">
        <p14:creationId xmlns:p14="http://schemas.microsoft.com/office/powerpoint/2010/main" val="591949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0"/>
            <a:ext cx="12213772" cy="864961"/>
          </a:xfrm>
        </p:spPr>
        <p:txBody>
          <a:bodyPr>
            <a:noAutofit/>
          </a:bodyPr>
          <a:lstStyle/>
          <a:p>
            <a:pPr algn="ctr">
              <a:lnSpc>
                <a:spcPts val="5000"/>
              </a:lnSpc>
            </a:pPr>
            <a:r>
              <a:rPr lang="en-US" sz="3600" dirty="0" smtClean="0"/>
              <a:t>Vertical Integration of MIDAS Challenges and Analytical Methods</a:t>
            </a:r>
            <a:endParaRPr lang="en-US" sz="36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36" y="947058"/>
            <a:ext cx="8183663" cy="5814208"/>
          </a:xfrm>
          <a:prstGeom prst="rect">
            <a:avLst/>
          </a:prstGeom>
        </p:spPr>
      </p:pic>
    </p:spTree>
    <p:extLst>
      <p:ext uri="{BB962C8B-B14F-4D97-AF65-F5344CB8AC3E}">
        <p14:creationId xmlns:p14="http://schemas.microsoft.com/office/powerpoint/2010/main" val="4193372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737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3" y="5083910"/>
            <a:ext cx="10962260" cy="1635049"/>
          </a:xfrm>
          <a:prstGeom prst="rect">
            <a:avLst/>
          </a:prstGeom>
        </p:spPr>
      </p:pic>
    </p:spTree>
    <p:extLst>
      <p:ext uri="{BB962C8B-B14F-4D97-AF65-F5344CB8AC3E}">
        <p14:creationId xmlns:p14="http://schemas.microsoft.com/office/powerpoint/2010/main" val="348989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Michigan </a:t>
            </a:r>
            <a:r>
              <a:rPr lang="en-US" sz="9600" b="1" dirty="0"/>
              <a:t>Institute for Data Science </a:t>
            </a:r>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spTree>
    <p:extLst>
      <p:ext uri="{BB962C8B-B14F-4D97-AF65-F5344CB8AC3E}">
        <p14:creationId xmlns:p14="http://schemas.microsoft.com/office/powerpoint/2010/main" val="1300747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grpSp>
        <p:nvGrpSpPr>
          <p:cNvPr id="4" name="Group 3"/>
          <p:cNvGrpSpPr/>
          <p:nvPr/>
        </p:nvGrpSpPr>
        <p:grpSpPr>
          <a:xfrm>
            <a:off x="757168" y="1439334"/>
            <a:ext cx="11272034" cy="5094013"/>
            <a:chOff x="757168" y="1439334"/>
            <a:chExt cx="11272034" cy="5094013"/>
          </a:xfrm>
        </p:grpSpPr>
        <p:grpSp>
          <p:nvGrpSpPr>
            <p:cNvPr id="6" name="Group 5"/>
            <p:cNvGrpSpPr/>
            <p:nvPr/>
          </p:nvGrpSpPr>
          <p:grpSpPr>
            <a:xfrm>
              <a:off x="757168" y="1478845"/>
              <a:ext cx="5362300" cy="2359401"/>
              <a:chOff x="757168" y="1478845"/>
              <a:chExt cx="5362300" cy="2359401"/>
            </a:xfrm>
          </p:grpSpPr>
          <p:sp>
            <p:nvSpPr>
              <p:cNvPr id="23" name="Rounded Rectangle 22"/>
              <p:cNvSpPr/>
              <p:nvPr/>
            </p:nvSpPr>
            <p:spPr>
              <a:xfrm>
                <a:off x="779823" y="1478845"/>
                <a:ext cx="5339645" cy="1998134"/>
              </a:xfrm>
              <a:prstGeom prst="roundRect">
                <a:avLst/>
              </a:prstGeom>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0746076">
                <a:off x="757168" y="2761028"/>
                <a:ext cx="1913281" cy="1077218"/>
              </a:xfrm>
              <a:prstGeom prst="rect">
                <a:avLst/>
              </a:prstGeom>
            </p:spPr>
            <p:txBody>
              <a:bodyPr wrap="none">
                <a:spAutoFit/>
              </a:bodyPr>
              <a:lstStyle/>
              <a:p>
                <a:r>
                  <a:rPr lang="en-US" sz="3200" b="1" dirty="0" smtClean="0"/>
                  <a:t>Data</a:t>
                </a:r>
              </a:p>
              <a:p>
                <a:r>
                  <a:rPr lang="en-US" sz="3200" b="1" dirty="0" smtClean="0"/>
                  <a:t>Wrangling</a:t>
                </a:r>
                <a:endParaRPr lang="en-US" sz="3200" dirty="0"/>
              </a:p>
            </p:txBody>
          </p:sp>
          <p:grpSp>
            <p:nvGrpSpPr>
              <p:cNvPr id="25" name="Group 24"/>
              <p:cNvGrpSpPr/>
              <p:nvPr/>
            </p:nvGrpSpPr>
            <p:grpSpPr>
              <a:xfrm>
                <a:off x="2357756" y="1587641"/>
                <a:ext cx="1971675" cy="1752600"/>
                <a:chOff x="2357756" y="1587641"/>
                <a:chExt cx="1971675" cy="1752600"/>
              </a:xfrm>
            </p:grpSpPr>
            <p:pic>
              <p:nvPicPr>
                <p:cNvPr id="26" name="Picture 25"/>
                <p:cNvPicPr>
                  <a:picLocks noChangeAspect="1"/>
                </p:cNvPicPr>
                <p:nvPr/>
              </p:nvPicPr>
              <p:blipFill rotWithShape="1">
                <a:blip r:embed="rId2"/>
                <a:srcRect l="37562" t="49778" r="54371" b="39403"/>
                <a:stretch/>
              </p:blipFill>
              <p:spPr>
                <a:xfrm>
                  <a:off x="2773505" y="1722850"/>
                  <a:ext cx="1162756" cy="1370306"/>
                </a:xfrm>
                <a:prstGeom prst="roundRect">
                  <a:avLst>
                    <a:gd name="adj" fmla="val 19580"/>
                  </a:avLst>
                </a:prstGeom>
              </p:spPr>
            </p:pic>
            <p:pic>
              <p:nvPicPr>
                <p:cNvPr id="27" name="Picture 2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57756" y="1587641"/>
                  <a:ext cx="1971675" cy="1752600"/>
                </a:xfrm>
                <a:prstGeom prst="rect">
                  <a:avLst/>
                </a:prstGeom>
                <a:scene3d>
                  <a:camera prst="isometricOffAxis1Right"/>
                  <a:lightRig rig="threePt" dir="t"/>
                </a:scene3d>
              </p:spPr>
            </p:pic>
          </p:grpSp>
        </p:grpSp>
        <p:grpSp>
          <p:nvGrpSpPr>
            <p:cNvPr id="7" name="Group 6"/>
            <p:cNvGrpSpPr/>
            <p:nvPr/>
          </p:nvGrpSpPr>
          <p:grpSpPr>
            <a:xfrm>
              <a:off x="6689557" y="1439334"/>
              <a:ext cx="5339645" cy="2391259"/>
              <a:chOff x="6689557" y="1439334"/>
              <a:chExt cx="5339645" cy="2391259"/>
            </a:xfrm>
          </p:grpSpPr>
          <p:sp>
            <p:nvSpPr>
              <p:cNvPr id="18" name="Rounded Rectangle 17"/>
              <p:cNvSpPr/>
              <p:nvPr/>
            </p:nvSpPr>
            <p:spPr>
              <a:xfrm>
                <a:off x="6689557" y="1439334"/>
                <a:ext cx="5339645" cy="1998134"/>
              </a:xfrm>
              <a:prstGeom prst="roundRect">
                <a:avLst/>
              </a:prstGeom>
              <a:solidFill>
                <a:schemeClr val="accent2"/>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20716036">
                <a:off x="6722779" y="2753375"/>
                <a:ext cx="1806905" cy="1077218"/>
              </a:xfrm>
              <a:prstGeom prst="rect">
                <a:avLst/>
              </a:prstGeom>
            </p:spPr>
            <p:txBody>
              <a:bodyPr wrap="none">
                <a:spAutoFit/>
              </a:bodyPr>
              <a:lstStyle/>
              <a:p>
                <a:r>
                  <a:rPr lang="en-US" sz="3200" b="1" dirty="0" smtClean="0"/>
                  <a:t>Data</a:t>
                </a:r>
              </a:p>
              <a:p>
                <a:r>
                  <a:rPr lang="en-US" sz="3200" b="1" dirty="0" smtClean="0"/>
                  <a:t>Modeling</a:t>
                </a:r>
                <a:endParaRPr lang="en-US" sz="3200" dirty="0"/>
              </a:p>
            </p:txBody>
          </p:sp>
          <p:grpSp>
            <p:nvGrpSpPr>
              <p:cNvPr id="20" name="Group 19"/>
              <p:cNvGrpSpPr/>
              <p:nvPr/>
            </p:nvGrpSpPr>
            <p:grpSpPr>
              <a:xfrm>
                <a:off x="8422533" y="1629232"/>
                <a:ext cx="1420923" cy="1429743"/>
                <a:chOff x="8422533" y="1629232"/>
                <a:chExt cx="1420923" cy="1429743"/>
              </a:xfrm>
            </p:grpSpPr>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l="5401" t="909" b="3904"/>
                <a:stretch/>
              </p:blipFill>
              <p:spPr>
                <a:xfrm flipH="1">
                  <a:off x="8422533" y="1629232"/>
                  <a:ext cx="1420923" cy="1429743"/>
                </a:xfrm>
                <a:prstGeom prst="roundRect">
                  <a:avLst/>
                </a:prstGeom>
              </p:spPr>
            </p:pic>
            <p:pic>
              <p:nvPicPr>
                <p:cNvPr id="22" name="Picture 21"/>
                <p:cNvPicPr>
                  <a:picLocks noChangeAspect="1"/>
                </p:cNvPicPr>
                <p:nvPr/>
              </p:nvPicPr>
              <p:blipFill rotWithShape="1">
                <a:blip r:embed="rId2"/>
                <a:srcRect l="37562" t="49778" r="54371" b="39403"/>
                <a:stretch/>
              </p:blipFill>
              <p:spPr>
                <a:xfrm>
                  <a:off x="9132995" y="1884305"/>
                  <a:ext cx="676787" cy="825028"/>
                </a:xfrm>
                <a:prstGeom prst="roundRect">
                  <a:avLst>
                    <a:gd name="adj" fmla="val 19580"/>
                  </a:avLst>
                </a:prstGeom>
                <a:ln w="57150">
                  <a:solidFill>
                    <a:srgbClr val="002060"/>
                  </a:solidFill>
                </a:ln>
                <a:scene3d>
                  <a:camera prst="perspectiveContrastingLeftFacing"/>
                  <a:lightRig rig="threePt" dir="t"/>
                </a:scene3d>
              </p:spPr>
            </p:pic>
          </p:grpSp>
        </p:grpSp>
        <p:grpSp>
          <p:nvGrpSpPr>
            <p:cNvPr id="8" name="Group 7"/>
            <p:cNvGrpSpPr/>
            <p:nvPr/>
          </p:nvGrpSpPr>
          <p:grpSpPr>
            <a:xfrm>
              <a:off x="859925" y="4159760"/>
              <a:ext cx="5360254" cy="2373586"/>
              <a:chOff x="859925" y="4159760"/>
              <a:chExt cx="5360254" cy="2373586"/>
            </a:xfrm>
          </p:grpSpPr>
          <p:sp>
            <p:nvSpPr>
              <p:cNvPr id="13" name="Rounded Rectangle 12"/>
              <p:cNvSpPr/>
              <p:nvPr/>
            </p:nvSpPr>
            <p:spPr>
              <a:xfrm>
                <a:off x="880534" y="4159760"/>
                <a:ext cx="5339645" cy="1998134"/>
              </a:xfrm>
              <a:prstGeom prst="roundRect">
                <a:avLst/>
              </a:prstGeom>
              <a:solidFill>
                <a:srgbClr val="00B050"/>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639707">
                <a:off x="859925" y="5456128"/>
                <a:ext cx="1730345" cy="1077218"/>
              </a:xfrm>
              <a:prstGeom prst="rect">
                <a:avLst/>
              </a:prstGeom>
            </p:spPr>
            <p:txBody>
              <a:bodyPr wrap="none">
                <a:spAutoFit/>
              </a:bodyPr>
              <a:lstStyle/>
              <a:p>
                <a:r>
                  <a:rPr lang="en-US" sz="3200" b="1" dirty="0" smtClean="0"/>
                  <a:t>Data</a:t>
                </a:r>
              </a:p>
              <a:p>
                <a:r>
                  <a:rPr lang="en-US" sz="3200" b="1" dirty="0" smtClean="0"/>
                  <a:t>Analytics</a:t>
                </a:r>
                <a:endParaRPr lang="en-US" sz="3200" dirty="0"/>
              </a:p>
            </p:txBody>
          </p:sp>
          <p:grpSp>
            <p:nvGrpSpPr>
              <p:cNvPr id="15" name="Group 14"/>
              <p:cNvGrpSpPr/>
              <p:nvPr/>
            </p:nvGrpSpPr>
            <p:grpSpPr>
              <a:xfrm>
                <a:off x="1742454" y="4266249"/>
                <a:ext cx="3414381" cy="1814002"/>
                <a:chOff x="1742454" y="4266249"/>
                <a:chExt cx="3414381" cy="1814002"/>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595990">
                  <a:off x="1742454" y="4266249"/>
                  <a:ext cx="3414381" cy="1378108"/>
                </a:xfrm>
                <a:prstGeom prst="trapezoid">
                  <a:avLst>
                    <a:gd name="adj" fmla="val 99036"/>
                  </a:avLst>
                </a:prstGeom>
              </p:spPr>
            </p:pic>
            <p:pic>
              <p:nvPicPr>
                <p:cNvPr id="17" name="Pictur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32010">
                  <a:off x="2140045" y="4384862"/>
                  <a:ext cx="2915108" cy="1695389"/>
                </a:xfrm>
                <a:prstGeom prst="rect">
                  <a:avLst/>
                </a:prstGeom>
              </p:spPr>
            </p:pic>
          </p:grpSp>
        </p:grpSp>
        <p:grpSp>
          <p:nvGrpSpPr>
            <p:cNvPr id="9" name="Group 8"/>
            <p:cNvGrpSpPr/>
            <p:nvPr/>
          </p:nvGrpSpPr>
          <p:grpSpPr>
            <a:xfrm>
              <a:off x="6689556" y="4159760"/>
              <a:ext cx="5339645" cy="2373587"/>
              <a:chOff x="6689556" y="4159760"/>
              <a:chExt cx="5339645" cy="2373587"/>
            </a:xfrm>
          </p:grpSpPr>
          <p:sp>
            <p:nvSpPr>
              <p:cNvPr id="10" name="Rounded Rectangle 9"/>
              <p:cNvSpPr/>
              <p:nvPr/>
            </p:nvSpPr>
            <p:spPr>
              <a:xfrm>
                <a:off x="6689556" y="4159760"/>
                <a:ext cx="5339645" cy="1998134"/>
              </a:xfrm>
              <a:prstGeom prst="roundRect">
                <a:avLst/>
              </a:prstGeom>
              <a:solidFill>
                <a:schemeClr val="accent4">
                  <a:lumMod val="60000"/>
                  <a:lumOff val="40000"/>
                </a:schemeClr>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704071">
                <a:off x="6700846" y="5456129"/>
                <a:ext cx="2448747" cy="1077218"/>
              </a:xfrm>
              <a:prstGeom prst="rect">
                <a:avLst/>
              </a:prstGeom>
            </p:spPr>
            <p:txBody>
              <a:bodyPr wrap="none">
                <a:spAutoFit/>
              </a:bodyPr>
              <a:lstStyle/>
              <a:p>
                <a:r>
                  <a:rPr lang="en-US" sz="3200" b="1" dirty="0" smtClean="0"/>
                  <a:t>Data</a:t>
                </a:r>
              </a:p>
              <a:p>
                <a:r>
                  <a:rPr lang="en-US" sz="3200" b="1" dirty="0" smtClean="0"/>
                  <a:t>Visualization </a:t>
                </a:r>
                <a:endParaRPr lang="en-US" sz="3200" dirty="0"/>
              </a:p>
            </p:txBody>
          </p:sp>
          <p:pic>
            <p:nvPicPr>
              <p:cNvPr id="12" name="Picture 1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2637" y="4291962"/>
                <a:ext cx="2635245" cy="1705344"/>
              </a:xfrm>
              <a:prstGeom prst="rect">
                <a:avLst/>
              </a:prstGeom>
              <a:scene3d>
                <a:camera prst="perspectiveContrastingRightFacing"/>
                <a:lightRig rig="threePt" dir="t"/>
              </a:scene3d>
            </p:spPr>
          </p:pic>
        </p:grpSp>
      </p:grpSp>
    </p:spTree>
    <p:extLst>
      <p:ext uri="{BB962C8B-B14F-4D97-AF65-F5344CB8AC3E}">
        <p14:creationId xmlns:p14="http://schemas.microsoft.com/office/powerpoint/2010/main" val="3461380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graphicFrame>
        <p:nvGraphicFramePr>
          <p:cNvPr id="5" name="Table 4"/>
          <p:cNvGraphicFramePr>
            <a:graphicFrameLocks noGrp="1"/>
          </p:cNvGraphicFramePr>
          <p:nvPr>
            <p:extLst>
              <p:ext uri="{D42A27DB-BD31-4B8C-83A1-F6EECF244321}">
                <p14:modId xmlns:p14="http://schemas.microsoft.com/office/powerpoint/2010/main" val="3681454494"/>
              </p:ext>
            </p:extLst>
          </p:nvPr>
        </p:nvGraphicFramePr>
        <p:xfrm>
          <a:off x="256308" y="1186471"/>
          <a:ext cx="11724409" cy="5486400"/>
        </p:xfrm>
        <a:graphic>
          <a:graphicData uri="http://schemas.openxmlformats.org/drawingml/2006/table">
            <a:tbl>
              <a:tblPr firstRow="1" firstCol="1" bandRow="1">
                <a:tableStyleId>{5FD0F851-EC5A-4D38-B0AD-8093EC10F338}</a:tableStyleId>
              </a:tblPr>
              <a:tblGrid>
                <a:gridCol w="1259646"/>
                <a:gridCol w="1299484"/>
                <a:gridCol w="1733362"/>
                <a:gridCol w="7431917"/>
              </a:tblGrid>
              <a:tr h="199229">
                <a:tc>
                  <a:txBody>
                    <a:bodyPr/>
                    <a:lstStyle/>
                    <a:p>
                      <a:pPr marL="0" marR="0" algn="ctr">
                        <a:lnSpc>
                          <a:spcPts val="1800"/>
                        </a:lnSpc>
                        <a:spcBef>
                          <a:spcPts val="0"/>
                        </a:spcBef>
                        <a:spcAft>
                          <a:spcPts val="0"/>
                        </a:spcAft>
                      </a:pPr>
                      <a:r>
                        <a:rPr lang="en-US" sz="1600" dirty="0" smtClean="0">
                          <a:effectLst/>
                        </a:rPr>
                        <a:t>Case-Studies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Sample-size</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Data Elements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Description</a:t>
                      </a:r>
                      <a:endParaRPr lang="en-US" sz="1600" dirty="0">
                        <a:effectLst/>
                        <a:latin typeface="Times New Roman" panose="02020603050405020304" pitchFamily="18" charset="0"/>
                        <a:ea typeface="Times New Roman" panose="02020603050405020304" pitchFamily="18" charset="0"/>
                      </a:endParaRPr>
                    </a:p>
                  </a:txBody>
                  <a:tcPr marL="30358" marR="30358" marT="0" marB="0"/>
                </a:tc>
              </a:tr>
              <a:tr h="995620">
                <a:tc>
                  <a:txBody>
                    <a:bodyPr/>
                    <a:lstStyle/>
                    <a:p>
                      <a:pPr marL="0" marR="0" algn="ctr">
                        <a:lnSpc>
                          <a:spcPts val="1800"/>
                        </a:lnSpc>
                        <a:spcBef>
                          <a:spcPts val="0"/>
                        </a:spcBef>
                        <a:spcAft>
                          <a:spcPts val="0"/>
                        </a:spcAft>
                      </a:pPr>
                      <a:r>
                        <a:rPr lang="en-US" sz="1800" dirty="0">
                          <a:effectLst/>
                        </a:rPr>
                        <a:t>ALS</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Longitudinal data for 8K patients (data comes from 2 independent EU registries)</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&gt;300 variables including incomplete  clinical, physiological, and cognitive data</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This case-study needs innovative machine learning methods for automated diagnostic classification (e.g., patients vs. controls) and unsupervised prediction of cognitive and behavioral decline in ALS patients. The multi-source data will be partitioned into training (estimation) and testing (validation) sets. We plan to fit different models and estimate model-free classifiers to either cluster the participants into groups or hierarchies, or to forecast the progression of the disease over </a:t>
                      </a:r>
                      <a:r>
                        <a:rPr lang="en-US" sz="1200" dirty="0" smtClean="0">
                          <a:effectLst/>
                        </a:rPr>
                        <a:t>time</a:t>
                      </a:r>
                      <a:endParaRPr lang="en-US" sz="1200" dirty="0">
                        <a:effectLst/>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Depression / </a:t>
                      </a:r>
                    </a:p>
                    <a:p>
                      <a:pPr marL="0" marR="0" algn="ctr">
                        <a:lnSpc>
                          <a:spcPts val="1800"/>
                        </a:lnSpc>
                        <a:spcBef>
                          <a:spcPts val="0"/>
                        </a:spcBef>
                        <a:spcAft>
                          <a:spcPts val="0"/>
                        </a:spcAft>
                      </a:pPr>
                      <a:r>
                        <a:rPr lang="en-US" sz="1800" dirty="0">
                          <a:effectLst/>
                        </a:rPr>
                        <a:t>SZ</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Extremely large longitudinal data (ms samples), 150 subjects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Study design includes 20 (2*2*5) stimuli types, 12 electrode locations, 1,000’s of ms measurements, 4 summary measures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This case-study is focused on identifying a set of P300 biomarkers (using the incomplete high frequency data) that can classify the core cohorts (Bipolar, Schizophrenia, Depression, and healthy controls). We also aim to investigate if P300 responses to emotional stimuli classify the groups better than those to non-emotional stimuli (from standard Go/NoGo tasks). Mean and peak amplitude and latency are candidates based on previously reported results</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PD</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550 PPMI subjects with 1-10 observation time points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Demographics, clinical tests, vital signs, MDS-UPDRS scores, ADL, MoCA, sMRI, ESS Sleepiness Scale, GDS-15,</a:t>
                      </a:r>
                    </a:p>
                    <a:p>
                      <a:pPr marL="0" marR="0" algn="l">
                        <a:lnSpc>
                          <a:spcPts val="1800"/>
                        </a:lnSpc>
                        <a:spcBef>
                          <a:spcPts val="0"/>
                        </a:spcBef>
                        <a:spcAft>
                          <a:spcPts val="0"/>
                        </a:spcAft>
                      </a:pPr>
                      <a:r>
                        <a:rPr lang="en-US" sz="1200">
                          <a:effectLst/>
                        </a:rPr>
                        <a:t>genetics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Using heterogeneous data of Parkinson’s Disease (PD), the study aims to develop a comprehensive end-to-end protocol for data characterization, manipulation, processing, cleaning, analysis and validation. Specifically: (1) introduce methods for rebalancing imbalanced cohorts, (2) utilize a wide spectrum of classification methods to generate consistent and powerful phenotypic predictions, and (iii) generate reproducible machine-learning based classification that enables the reporting of model parameters and diagnostic forecasting based on new data</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TBI </a:t>
                      </a:r>
                    </a:p>
                    <a:p>
                      <a:pPr marL="0" marR="0" algn="ctr">
                        <a:lnSpc>
                          <a:spcPts val="1800"/>
                        </a:lnSpc>
                        <a:spcBef>
                          <a:spcPts val="0"/>
                        </a:spcBef>
                        <a:spcAft>
                          <a:spcPts val="0"/>
                        </a:spcAft>
                      </a:pPr>
                      <a:r>
                        <a:rPr lang="en-US" sz="1800" dirty="0">
                          <a:effectLst/>
                        </a:rPr>
                        <a:t>/ </a:t>
                      </a:r>
                    </a:p>
                    <a:p>
                      <a:pPr marL="0" marR="0" algn="ctr">
                        <a:lnSpc>
                          <a:spcPts val="1800"/>
                        </a:lnSpc>
                        <a:spcBef>
                          <a:spcPts val="0"/>
                        </a:spcBef>
                        <a:spcAft>
                          <a:spcPts val="0"/>
                        </a:spcAft>
                      </a:pPr>
                      <a:r>
                        <a:rPr lang="en-US" sz="1800" dirty="0">
                          <a:effectLst/>
                        </a:rPr>
                        <a:t>Trauma</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Over 2,000 patients and controls, acute and multiple chronic times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Dozens of structured (imaging, phenotypic, clinical) and unstructured (injury type, notes) data elements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Three major data sets are included: Volumetric in Brain Trauma (VBT), </a:t>
                      </a:r>
                      <a:r>
                        <a:rPr lang="en-US" sz="1200" dirty="0" err="1">
                          <a:effectLst/>
                        </a:rPr>
                        <a:t>HeadSmat</a:t>
                      </a:r>
                      <a:r>
                        <a:rPr lang="en-US" sz="1200" dirty="0">
                          <a:effectLst/>
                        </a:rPr>
                        <a:t>, and PROTECT II. Each of these datasets include patient’s brain CT and/or MRI scans at time of admission, and in some cases during  ICU stay, and even during long-term follow up after hospital discharge. These datasets also include time-course data on some physiological measures and blood factors, captured throughout the course of treatment. The </a:t>
                      </a:r>
                      <a:r>
                        <a:rPr lang="en-US" sz="1200" dirty="0" err="1">
                          <a:effectLst/>
                        </a:rPr>
                        <a:t>UMich</a:t>
                      </a:r>
                      <a:r>
                        <a:rPr lang="en-US" sz="1200" dirty="0">
                          <a:effectLst/>
                        </a:rPr>
                        <a:t>/Massey Foundation Grand Challenge provides additional motivation and testing data. The PIs are involved in research funded by this foundation to integrate and analyze these datasets</a:t>
                      </a:r>
                      <a:endParaRPr lang="en-US" sz="1200" dirty="0">
                        <a:effectLst/>
                        <a:latin typeface="Times New Roman" panose="02020603050405020304" pitchFamily="18" charset="0"/>
                        <a:ea typeface="Times New Roman" panose="02020603050405020304" pitchFamily="18" charset="0"/>
                      </a:endParaRPr>
                    </a:p>
                  </a:txBody>
                  <a:tcPr marL="30358" marR="30358" marT="0" marB="0"/>
                </a:tc>
              </a:tr>
            </a:tbl>
          </a:graphicData>
        </a:graphic>
      </p:graphicFrame>
    </p:spTree>
    <p:extLst>
      <p:ext uri="{BB962C8B-B14F-4D97-AF65-F5344CB8AC3E}">
        <p14:creationId xmlns:p14="http://schemas.microsoft.com/office/powerpoint/2010/main" val="1544455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45363"/>
            <a:ext cx="12477750" cy="6936119"/>
            <a:chOff x="0" y="45363"/>
            <a:chExt cx="12477750" cy="6936119"/>
          </a:xfrm>
        </p:grpSpPr>
        <p:pic>
          <p:nvPicPr>
            <p:cNvPr id="4" name="Picture 3"/>
            <p:cNvPicPr>
              <a:picLocks noChangeAspect="1"/>
            </p:cNvPicPr>
            <p:nvPr/>
          </p:nvPicPr>
          <p:blipFill rotWithShape="1">
            <a:blip r:embed="rId2"/>
            <a:srcRect l="1145" t="24814" r="12291" b="12408"/>
            <a:stretch/>
          </p:blipFill>
          <p:spPr>
            <a:xfrm>
              <a:off x="0" y="45363"/>
              <a:ext cx="12477750" cy="6812637"/>
            </a:xfrm>
            <a:prstGeom prst="rect">
              <a:avLst/>
            </a:prstGeom>
          </p:spPr>
        </p:pic>
        <p:pic>
          <p:nvPicPr>
            <p:cNvPr id="3" name="Picture 2"/>
            <p:cNvPicPr>
              <a:picLocks noChangeAspect="1"/>
            </p:cNvPicPr>
            <p:nvPr/>
          </p:nvPicPr>
          <p:blipFill rotWithShape="1">
            <a:blip r:embed="rId3"/>
            <a:srcRect l="1458" t="24814" r="15937" b="8704"/>
            <a:stretch/>
          </p:blipFill>
          <p:spPr>
            <a:xfrm>
              <a:off x="2876550" y="753279"/>
              <a:ext cx="9601200" cy="4346571"/>
            </a:xfrm>
            <a:prstGeom prst="rect">
              <a:avLst/>
            </a:prstGeom>
            <a:scene3d>
              <a:camera prst="perspectiveContrastingLeftFacing"/>
              <a:lightRig rig="threePt" dir="t"/>
            </a:scene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330200"/>
              <a:ext cx="7591416" cy="5697530"/>
            </a:xfrm>
            <a:prstGeom prst="rect">
              <a:avLst/>
            </a:prstGeom>
            <a:scene3d>
              <a:camera prst="perspectiveContrastingRightFacing"/>
              <a:lightRig rig="threePt" dir="t"/>
            </a:scene3d>
          </p:spPr>
        </p:pic>
        <p:sp>
          <p:nvSpPr>
            <p:cNvPr id="5" name="Rectangle 4"/>
            <p:cNvSpPr/>
            <p:nvPr/>
          </p:nvSpPr>
          <p:spPr>
            <a:xfrm>
              <a:off x="5193846" y="4609683"/>
              <a:ext cx="5864225"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57150">
              <a:solidFill>
                <a:srgbClr val="FFC000"/>
              </a:solidFill>
            </a:ln>
          </p:spPr>
          <p:txBody>
            <a:bodyPr wrap="square">
              <a:spAutoFit/>
            </a:bodyPr>
            <a:lstStyle/>
            <a:p>
              <a:pPr algn="ctr"/>
              <a:r>
                <a:rPr lang="en-US" sz="2800" b="1" dirty="0" smtClean="0"/>
                <a:t>Normal &amp; Schizophrenia </a:t>
              </a:r>
            </a:p>
            <a:p>
              <a:pPr algn="ctr"/>
              <a:r>
                <a:rPr lang="en-US" sz="2800" b="1" dirty="0" smtClean="0"/>
                <a:t>Pediatric Neuroimaging Study</a:t>
              </a:r>
              <a:endParaRPr lang="en-US" sz="2800" b="1"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8571" y="5576903"/>
              <a:ext cx="2322509" cy="1404579"/>
            </a:xfrm>
            <a:prstGeom prst="rect">
              <a:avLst/>
            </a:prstGeom>
          </p:spPr>
        </p:pic>
      </p:grpSp>
    </p:spTree>
    <p:extLst>
      <p:ext uri="{BB962C8B-B14F-4D97-AF65-F5344CB8AC3E}">
        <p14:creationId xmlns:p14="http://schemas.microsoft.com/office/powerpoint/2010/main" val="363031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197" y="-1"/>
            <a:ext cx="12104803" cy="6858001"/>
            <a:chOff x="87197" y="-1"/>
            <a:chExt cx="12104803" cy="6858001"/>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490" y="5300345"/>
              <a:ext cx="2554426" cy="15576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414"/>
            <a:stretch/>
          </p:blipFill>
          <p:spPr>
            <a:xfrm>
              <a:off x="5112327" y="-1"/>
              <a:ext cx="7079673" cy="685058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8182"/>
            <a:stretch/>
          </p:blipFill>
          <p:spPr>
            <a:xfrm>
              <a:off x="119805" y="3394365"/>
              <a:ext cx="6343205" cy="1704108"/>
            </a:xfrm>
            <a:prstGeom prst="rect">
              <a:avLst/>
            </a:prstGeom>
          </p:spPr>
        </p:pic>
        <p:pic>
          <p:nvPicPr>
            <p:cNvPr id="1026" name="Picture 2" descr="https://encrypted-tbn0.gstatic.com/images?q=tbn:ANd9GcT-0Zd-YCNHP20TUAD73-x6Sj90Wt4emJ-NRnIQiZDv_EYHYAB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97" y="1069026"/>
              <a:ext cx="5025130" cy="1688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364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midas.umich.edu/wp-content/uploads/sites/3/2016/04/if2.jpg"/>
          <p:cNvPicPr>
            <a:picLocks noChangeAspect="1" noChangeArrowheads="1"/>
          </p:cNvPicPr>
          <p:nvPr/>
        </p:nvPicPr>
        <p:blipFill rotWithShape="1">
          <a:blip r:embed="rId2">
            <a:extLst>
              <a:ext uri="{28A0092B-C50C-407E-A947-70E740481C1C}">
                <a14:useLocalDpi xmlns:a14="http://schemas.microsoft.com/office/drawing/2010/main" val="0"/>
              </a:ext>
            </a:extLst>
          </a:blip>
          <a:srcRect t="9760"/>
          <a:stretch/>
        </p:blipFill>
        <p:spPr bwMode="auto">
          <a:xfrm>
            <a:off x="-283028" y="298632"/>
            <a:ext cx="5845893" cy="571494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052" name="Picture 4" descr="http://wiki.stat.ucla.edu/socr/uploads/4/41/SOCR_Activities_EMMixtureModel_Dinov_040407_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t="32937"/>
          <a:stretch/>
        </p:blipFill>
        <p:spPr bwMode="auto">
          <a:xfrm>
            <a:off x="1547730" y="737717"/>
            <a:ext cx="8829387" cy="448909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1" y="5203128"/>
            <a:ext cx="2743200" cy="166588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24" y="227331"/>
            <a:ext cx="6858014" cy="5808738"/>
          </a:xfrm>
          <a:prstGeom prst="rect">
            <a:avLst/>
          </a:prstGeom>
          <a:noFill/>
          <a:scene3d>
            <a:camera prst="perspectiveContrastingRightFacing"/>
            <a:lightRig rig="threePt" dir="t"/>
          </a:scene3d>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788" y="298632"/>
            <a:ext cx="4174490" cy="6477000"/>
          </a:xfrm>
          <a:prstGeom prst="rect">
            <a:avLst/>
          </a:prstGeom>
          <a:noFill/>
          <a:scene3d>
            <a:camera prst="perspectiveContrastingRightFacing"/>
            <a:lightRig rig="threePt" dir="t"/>
          </a:scene3d>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1129" y="1258872"/>
            <a:ext cx="6858263" cy="4256042"/>
          </a:xfrm>
          <a:prstGeom prst="rect">
            <a:avLst/>
          </a:prstGeom>
          <a:noFill/>
          <a:scene3d>
            <a:camera prst="perspectiveContrastingRightFacing"/>
            <a:lightRig rig="threePt" dir="t"/>
          </a:scene3d>
        </p:spPr>
      </p:pic>
      <p:sp>
        <p:nvSpPr>
          <p:cNvPr id="7" name="Rectangle 1"/>
          <p:cNvSpPr>
            <a:spLocks noChangeArrowheads="1"/>
          </p:cNvSpPr>
          <p:nvPr/>
        </p:nvSpPr>
        <p:spPr bwMode="auto">
          <a:xfrm>
            <a:off x="9216317" y="5821525"/>
            <a:ext cx="20521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PMID:</a:t>
            </a:r>
            <a:r>
              <a:rPr kumimoji="0" lang="en-US" altLang="en-US" sz="2000" b="1" i="0" u="none" strike="noStrike" cap="none" normalizeH="0" baseline="0" dirty="0" smtClean="0">
                <a:ln>
                  <a:noFill/>
                </a:ln>
                <a:solidFill>
                  <a:schemeClr val="tx1"/>
                </a:solidFill>
                <a:effectLst/>
                <a:latin typeface="Arial" panose="020B0604020202020204" pitchFamily="34" charset="0"/>
                <a:hlinkClick r:id="rId8"/>
              </a:rPr>
              <a:t>27494614</a:t>
            </a:r>
            <a:endParaRPr kumimoji="0" lang="en-US" alt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33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2054"/>
                                        </p:tgtEl>
                                        <p:attrNameLst>
                                          <p:attrName>style.visibility</p:attrName>
                                        </p:attrNameLst>
                                      </p:cBhvr>
                                      <p:to>
                                        <p:strVal val="visible"/>
                                      </p:to>
                                    </p:set>
                                    <p:animEffect transition="in" filter="wipe(left)">
                                      <p:cBhvr>
                                        <p:cTn id="11" dur="2000"/>
                                        <p:tgtEl>
                                          <p:spTgt spid="205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2000"/>
                                        <p:tgtEl>
                                          <p:spTgt spid="2052"/>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000"/>
                                        <p:tgtEl>
                                          <p:spTgt spid="4"/>
                                        </p:tgtEl>
                                      </p:cBhvr>
                                    </p:animEffect>
                                  </p:childTnLst>
                                </p:cTn>
                              </p:par>
                            </p:childTnLst>
                          </p:cTn>
                        </p:par>
                        <p:par>
                          <p:cTn id="20" fill="hold">
                            <p:stCondLst>
                              <p:cond delay="12000"/>
                            </p:stCondLst>
                            <p:childTnLst>
                              <p:par>
                                <p:cTn id="21" presetID="22" presetClass="entr" presetSubtype="8"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0"/>
                                        <p:tgtEl>
                                          <p:spTgt spid="5"/>
                                        </p:tgtEl>
                                      </p:cBhvr>
                                    </p:animEffect>
                                  </p:childTnLst>
                                </p:cTn>
                              </p:par>
                            </p:childTnLst>
                          </p:cTn>
                        </p:par>
                        <p:par>
                          <p:cTn id="24" fill="hold">
                            <p:stCondLst>
                              <p:cond delay="15000"/>
                            </p:stCondLst>
                            <p:childTnLst>
                              <p:par>
                                <p:cTn id="25" presetID="22" presetClass="entr" presetSubtype="8"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18000"/>
                            </p:stCondLst>
                            <p:childTnLst>
                              <p:par>
                                <p:cTn id="29" presetID="22" presetClass="entr" presetSubtype="8" fill="hold" grpId="0"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55" y="5661924"/>
            <a:ext cx="1918053" cy="1196076"/>
          </a:xfrm>
          <a:prstGeom prst="rect">
            <a:avLst/>
          </a:prstGeom>
        </p:spPr>
      </p:pic>
      <p:pic>
        <p:nvPicPr>
          <p:cNvPr id="3076" name="Picture 4" descr="http://wiki.socr.umich.edu/images/e/e0/SMHS_SciVisualization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1" y="325436"/>
            <a:ext cx="6405893" cy="453866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074" name="Picture 2" descr="http://www.frontiersin.org/files/Articles/605/fninf-03-038/image_m/fninf-03-038-g005.jpg"/>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t="36229"/>
          <a:stretch/>
        </p:blipFill>
        <p:spPr bwMode="auto">
          <a:xfrm>
            <a:off x="2107608" y="325436"/>
            <a:ext cx="8555328" cy="487300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922520" y="602094"/>
            <a:ext cx="8702039" cy="4828089"/>
          </a:xfrm>
          <a:prstGeom prst="rect">
            <a:avLst/>
          </a:prstGeom>
          <a:noFill/>
          <a:scene3d>
            <a:camera prst="perspectiveContrastingRightFacing"/>
            <a:lightRig rig="threePt" dir="t"/>
          </a:scene3d>
        </p:spPr>
      </p:pic>
    </p:spTree>
    <p:extLst>
      <p:ext uri="{BB962C8B-B14F-4D97-AF65-F5344CB8AC3E}">
        <p14:creationId xmlns:p14="http://schemas.microsoft.com/office/powerpoint/2010/main" val="10264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076"/>
                                        </p:tgtEl>
                                        <p:attrNameLst>
                                          <p:attrName>style.visibility</p:attrName>
                                        </p:attrNameLst>
                                      </p:cBhvr>
                                      <p:to>
                                        <p:strVal val="visible"/>
                                      </p:to>
                                    </p:set>
                                    <p:animEffect transition="in" filter="wipe(left)">
                                      <p:cBhvr>
                                        <p:cTn id="11" dur="2000"/>
                                        <p:tgtEl>
                                          <p:spTgt spid="3076"/>
                                        </p:tgtEl>
                                      </p:cBhvr>
                                    </p:animEffect>
                                  </p:childTnLst>
                                </p:cTn>
                              </p:par>
                            </p:childTnLst>
                          </p:cTn>
                        </p:par>
                        <p:par>
                          <p:cTn id="12" fill="hold">
                            <p:stCondLst>
                              <p:cond delay="5000"/>
                            </p:stCondLst>
                            <p:childTnLst>
                              <p:par>
                                <p:cTn id="13" presetID="22" presetClass="entr" presetSubtype="8" fill="hold" nodeType="afterEffect">
                                  <p:stCondLst>
                                    <p:cond delay="100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2000"/>
                                        <p:tgtEl>
                                          <p:spTgt spid="3074"/>
                                        </p:tgtEl>
                                      </p:cBhvr>
                                    </p:animEffect>
                                  </p:childTnLst>
                                </p:cTn>
                              </p:par>
                            </p:childTnLst>
                          </p:cTn>
                        </p:par>
                        <p:par>
                          <p:cTn id="16" fill="hold">
                            <p:stCondLst>
                              <p:cond delay="8000"/>
                            </p:stCondLst>
                            <p:childTnLst>
                              <p:par>
                                <p:cTn id="17" presetID="22" presetClass="entr" presetSubtype="8" fill="hold" nodeType="after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mc:AlternateContent xmlns:mc="http://schemas.openxmlformats.org/markup-compatibility/2006" xmlns:a14="http://schemas.microsoft.com/office/drawing/2010/main">
        <mc:Choice Requires="a14">
          <p:sp>
            <p:nvSpPr>
              <p:cNvPr id="3" name="Rectangle 2"/>
              <p:cNvSpPr/>
              <p:nvPr/>
            </p:nvSpPr>
            <p:spPr>
              <a:xfrm>
                <a:off x="584200" y="1690688"/>
                <a:ext cx="11315700" cy="4524315"/>
              </a:xfrm>
              <a:prstGeom prst="rect">
                <a:avLst/>
              </a:prstGeom>
            </p:spPr>
            <p:txBody>
              <a:bodyPr wrap="square">
                <a:spAutoFit/>
              </a:bodyPr>
              <a:lstStyle/>
              <a:p>
                <a:pPr marL="457200" indent="-457200">
                  <a:buFont typeface="Courier New" panose="02070309020205020404" pitchFamily="49" charset="0"/>
                  <a:buChar char="o"/>
                </a:pPr>
                <a:r>
                  <a:rPr lang="en-US" sz="2400" dirty="0" smtClean="0">
                    <a:latin typeface="Arial" panose="020B0604020202020204" pitchFamily="34" charset="0"/>
                    <a:ea typeface="Times New Roman" panose="02020603050405020304" pitchFamily="18" charset="0"/>
                    <a:cs typeface="Arial" panose="020B0604020202020204" pitchFamily="34" charset="0"/>
                  </a:rPr>
                  <a:t>There </a:t>
                </a:r>
                <a:r>
                  <a:rPr lang="en-US" sz="2400" dirty="0">
                    <a:latin typeface="Arial" panose="020B0604020202020204" pitchFamily="34" charset="0"/>
                    <a:ea typeface="Times New Roman" panose="02020603050405020304" pitchFamily="18" charset="0"/>
                    <a:cs typeface="Arial" panose="020B0604020202020204" pitchFamily="34" charset="0"/>
                  </a:rPr>
                  <a:t>is no analytical foundation for systematic representation of Big Data that facilitates the handling of data complexities and at the same time enables joint modeling, information extraction, high-throughput and adaptive scientific </a:t>
                </a:r>
                <a:r>
                  <a:rPr lang="en-US" sz="2400" dirty="0" smtClean="0">
                    <a:latin typeface="Arial" panose="020B0604020202020204" pitchFamily="34" charset="0"/>
                    <a:ea typeface="Times New Roman" panose="02020603050405020304" pitchFamily="18" charset="0"/>
                    <a:cs typeface="Arial" panose="020B0604020202020204" pitchFamily="34" charset="0"/>
                  </a:rPr>
                  <a:t>inference (cf. CBDA</a:t>
                </a:r>
                <a:r>
                  <a:rPr lang="en-US" sz="2400" dirty="0">
                    <a:latin typeface="Arial" panose="020B0604020202020204" pitchFamily="34" charset="0"/>
                    <a:ea typeface="Times New Roman" panose="02020603050405020304" pitchFamily="18" charset="0"/>
                    <a:cs typeface="Arial" panose="020B0604020202020204" pitchFamily="34" charset="0"/>
                  </a:rPr>
                  <a:t>,</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smtClean="0">
                    <a:latin typeface="Arial" panose="020B0604020202020204" pitchFamily="34" charset="0"/>
                    <a:ea typeface="Times New Roman" panose="02020603050405020304" pitchFamily="18" charset="0"/>
                    <a:cs typeface="Arial" panose="020B0604020202020204" pitchFamily="34" charset="0"/>
                  </a:rPr>
                  <a:t>PMCID: PMC479548</a:t>
                </a:r>
                <a:r>
                  <a:rPr lang="en-US" sz="2400" dirty="0" smtClean="0">
                    <a:latin typeface="Arial" panose="020B0604020202020204" pitchFamily="34" charset="0"/>
                    <a:ea typeface="Times New Roman" panose="02020603050405020304" pitchFamily="18" charset="0"/>
                    <a:cs typeface="Arial" panose="020B0604020202020204" pitchFamily="34" charset="0"/>
                  </a:rPr>
                  <a:t>)</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err="1" smtClean="0">
                    <a:latin typeface="Arial" panose="020B0604020202020204" pitchFamily="34" charset="0"/>
                    <a:cs typeface="Arial" panose="020B0604020202020204" pitchFamily="34" charset="0"/>
                  </a:rPr>
                  <a:t>Kryder’s</a:t>
                </a:r>
                <a:r>
                  <a:rPr lang="en-US" sz="2400" dirty="0" smtClean="0">
                    <a:latin typeface="Arial" panose="020B0604020202020204" pitchFamily="34" charset="0"/>
                    <a:cs typeface="Arial" panose="020B0604020202020204" pitchFamily="34" charset="0"/>
                  </a:rPr>
                  <a:t> Law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smtClean="0">
                    <a:latin typeface="Arial" panose="020B0604020202020204" pitchFamily="34" charset="0"/>
                    <a:cs typeface="Arial" panose="020B0604020202020204" pitchFamily="34" charset="0"/>
                  </a:rPr>
                  <a:t>Moore’s Law (more data than we can possibly manage with projected increase of computational </a:t>
                </a:r>
                <a:r>
                  <a:rPr lang="en-US" sz="2400" dirty="0">
                    <a:latin typeface="Arial" panose="020B0604020202020204" pitchFamily="34" charset="0"/>
                    <a:cs typeface="Arial" panose="020B0604020202020204" pitchFamily="34" charset="0"/>
                  </a:rPr>
                  <a:t>power) </a:t>
                </a:r>
                <a:r>
                  <a:rPr lang="en-US" sz="2000" dirty="0">
                    <a:latin typeface="Arial" panose="020B0604020202020204" pitchFamily="34" charset="0"/>
                    <a:cs typeface="Arial" panose="020B0604020202020204" pitchFamily="34" charset="0"/>
                  </a:rPr>
                  <a:t>PMCID: </a:t>
                </a:r>
                <a:r>
                  <a:rPr lang="en-US" sz="2000" dirty="0" smtClean="0">
                    <a:latin typeface="Arial" panose="020B0604020202020204" pitchFamily="34" charset="0"/>
                    <a:cs typeface="Arial" panose="020B0604020202020204" pitchFamily="34" charset="0"/>
                  </a:rPr>
                  <a:t>PMC3933453</a:t>
                </a: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Enormous opportunities for algorithm development, trans-disciplinary data-science training, collaborative research using Big Neuroscience Data</a:t>
                </a:r>
              </a:p>
              <a:p>
                <a:pPr marL="457200" indent="-457200">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Advance “Open-Science”</a:t>
                </a:r>
                <a:endParaRPr lang="en-US" sz="2400" dirty="0">
                  <a:latin typeface="Arial" panose="020B060402020202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84200" y="1690688"/>
                <a:ext cx="11315700" cy="4524315"/>
              </a:xfrm>
              <a:prstGeom prst="rect">
                <a:avLst/>
              </a:prstGeom>
              <a:blipFill rotWithShape="0">
                <a:blip r:embed="rId2"/>
                <a:stretch>
                  <a:fillRect l="-754" t="-942" r="-700" b="-2423"/>
                </a:stretch>
              </a:blipFill>
            </p:spPr>
            <p:txBody>
              <a:bodyPr/>
              <a:lstStyle/>
              <a:p>
                <a:r>
                  <a:rPr lang="en-US">
                    <a:noFill/>
                  </a:rPr>
                  <a:t> </a:t>
                </a:r>
              </a:p>
            </p:txBody>
          </p:sp>
        </mc:Fallback>
      </mc:AlternateContent>
    </p:spTree>
    <p:extLst>
      <p:ext uri="{BB962C8B-B14F-4D97-AF65-F5344CB8AC3E}">
        <p14:creationId xmlns:p14="http://schemas.microsoft.com/office/powerpoint/2010/main" val="3285371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1315</Words>
  <Application>Microsoft Office PowerPoint</Application>
  <PresentationFormat>Widescreen</PresentationFormat>
  <Paragraphs>161</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Courier New</vt:lpstr>
      <vt:lpstr>Times New Roman</vt:lpstr>
      <vt:lpstr>Office Theme</vt:lpstr>
      <vt:lpstr>Midwest Workshop on  Big Neuroscience Data, Tools, Protocols &amp; Services</vt:lpstr>
      <vt:lpstr>Michigan Institute for Data Science </vt:lpstr>
      <vt:lpstr>Big Neuroscience Data</vt:lpstr>
      <vt:lpstr>Big Neuroscience Data</vt:lpstr>
      <vt:lpstr>PowerPoint Presentation</vt:lpstr>
      <vt:lpstr>PowerPoint Presentation</vt:lpstr>
      <vt:lpstr>PowerPoint Presentation</vt:lpstr>
      <vt:lpstr>PowerPoint Presentation</vt:lpstr>
      <vt:lpstr>Gaps, Barriers &amp; Opportunities</vt:lpstr>
      <vt:lpstr>Big Data Analytics Resourceome</vt:lpstr>
      <vt:lpstr>Examples of Available Resources</vt:lpstr>
      <vt:lpstr>Distributed Services</vt:lpstr>
      <vt:lpstr>Michigan Institute for Data Science (MIDAS)</vt:lpstr>
      <vt:lpstr>Fundamentals of Data Science Education</vt:lpstr>
      <vt:lpstr>Grad DS Curriculum: Prereqs &amp; Competencies</vt:lpstr>
      <vt:lpstr>Grad DS Curriculum: Prereqs &amp; Competencies</vt:lpstr>
      <vt:lpstr>Vertical Integration of MIDAS Challenges and Analytical Methods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Dinov</dc:creator>
  <cp:lastModifiedBy>Dinov</cp:lastModifiedBy>
  <cp:revision>90</cp:revision>
  <dcterms:created xsi:type="dcterms:W3CDTF">2016-07-14T13:58:05Z</dcterms:created>
  <dcterms:modified xsi:type="dcterms:W3CDTF">2016-09-11T21:42:19Z</dcterms:modified>
</cp:coreProperties>
</file>